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9" r:id="rId3"/>
    <p:sldId id="262" r:id="rId4"/>
    <p:sldId id="275" r:id="rId5"/>
    <p:sldId id="276" r:id="rId6"/>
    <p:sldId id="274" r:id="rId7"/>
    <p:sldId id="270" r:id="rId8"/>
    <p:sldId id="261" r:id="rId9"/>
    <p:sldId id="267" r:id="rId10"/>
    <p:sldId id="269" r:id="rId11"/>
    <p:sldId id="272"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Open Sauce SemiBold Bold" panose="020B0604020202020204" charset="0"/>
      <p:regular r:id="rId18"/>
    </p:embeddedFont>
    <p:embeddedFont>
      <p:font typeface="Poppins Bold" panose="020B0604020202020204" charset="0"/>
      <p:regular r:id="rId19"/>
    </p:embeddedFont>
    <p:embeddedFont>
      <p:font typeface="Poppins Light" panose="00000400000000000000" pitchFamily="2" charset="0"/>
      <p:regular r:id="rId20"/>
      <p:italic r:id="rId21"/>
    </p:embeddedFont>
    <p:embeddedFont>
      <p:font typeface="Poppins Light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F31B2C-856F-460E-9FCA-C33A16012D34}" type="datetimeFigureOut">
              <a:rPr lang="en-US" smtClean="0"/>
              <a:t>28/10/2022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F081A5-2677-4AC2-BFE0-2879AE671C5C}" type="slidenum">
              <a:rPr lang="en-US" smtClean="0"/>
              <a:t>‹#›</a:t>
            </a:fld>
            <a:endParaRPr lang="en-US"/>
          </a:p>
        </p:txBody>
      </p:sp>
    </p:spTree>
    <p:extLst>
      <p:ext uri="{BB962C8B-B14F-4D97-AF65-F5344CB8AC3E}">
        <p14:creationId xmlns:p14="http://schemas.microsoft.com/office/powerpoint/2010/main" val="1557001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F081A5-2677-4AC2-BFE0-2879AE671C5C}" type="slidenum">
              <a:rPr lang="en-US" smtClean="0"/>
              <a:t>4</a:t>
            </a:fld>
            <a:endParaRPr lang="en-US"/>
          </a:p>
        </p:txBody>
      </p:sp>
    </p:spTree>
    <p:extLst>
      <p:ext uri="{BB962C8B-B14F-4D97-AF65-F5344CB8AC3E}">
        <p14:creationId xmlns:p14="http://schemas.microsoft.com/office/powerpoint/2010/main" val="3294501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28/10/2022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28/10/2022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28/10/2022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28/10/2022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1/relationships/webextension" Target="../webextensions/webextension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69732" y="3492500"/>
            <a:ext cx="6556931" cy="3411190"/>
          </a:xfrm>
          <a:prstGeom prst="rect">
            <a:avLst/>
          </a:prstGeom>
        </p:spPr>
        <p:txBody>
          <a:bodyPr lIns="0" tIns="0" rIns="0" bIns="0" rtlCol="0" anchor="t">
            <a:spAutoFit/>
          </a:bodyPr>
          <a:lstStyle/>
          <a:p>
            <a:pPr>
              <a:lnSpc>
                <a:spcPts val="8800"/>
              </a:lnSpc>
            </a:pPr>
            <a:r>
              <a:rPr lang="en-US" sz="8000" dirty="0">
                <a:solidFill>
                  <a:schemeClr val="accent2">
                    <a:lumMod val="60000"/>
                    <a:lumOff val="40000"/>
                  </a:schemeClr>
                </a:solidFill>
                <a:latin typeface="Poppins Bold" panose="020B0604020202020204" charset="0"/>
                <a:cs typeface="Poppins Bold" panose="020B0604020202020204" charset="0"/>
              </a:rPr>
              <a:t>Final Project</a:t>
            </a:r>
          </a:p>
          <a:p>
            <a:pPr>
              <a:lnSpc>
                <a:spcPts val="8800"/>
              </a:lnSpc>
            </a:pPr>
            <a:r>
              <a:rPr lang="en-US" sz="8000" dirty="0">
                <a:solidFill>
                  <a:schemeClr val="accent2">
                    <a:lumMod val="60000"/>
                    <a:lumOff val="40000"/>
                  </a:schemeClr>
                </a:solidFill>
                <a:latin typeface="Poppins Bold" panose="020B0604020202020204" charset="0"/>
                <a:cs typeface="Poppins Bold" panose="020B0604020202020204" charset="0"/>
              </a:rPr>
              <a:t>Team C</a:t>
            </a:r>
          </a:p>
        </p:txBody>
      </p:sp>
      <p:grpSp>
        <p:nvGrpSpPr>
          <p:cNvPr id="3" name="Group 3"/>
          <p:cNvGrpSpPr/>
          <p:nvPr/>
        </p:nvGrpSpPr>
        <p:grpSpPr>
          <a:xfrm>
            <a:off x="9829799" y="2123229"/>
            <a:ext cx="4965875" cy="894866"/>
            <a:chOff x="0" y="-19050"/>
            <a:chExt cx="6621167" cy="1193156"/>
          </a:xfrm>
        </p:grpSpPr>
        <p:sp>
          <p:nvSpPr>
            <p:cNvPr id="4" name="TextBox 4"/>
            <p:cNvSpPr txBox="1"/>
            <p:nvPr/>
          </p:nvSpPr>
          <p:spPr>
            <a:xfrm>
              <a:off x="0" y="-19050"/>
              <a:ext cx="6621167" cy="440690"/>
            </a:xfrm>
            <a:prstGeom prst="rect">
              <a:avLst/>
            </a:prstGeom>
          </p:spPr>
          <p:txBody>
            <a:bodyPr lIns="0" tIns="0" rIns="0" bIns="0" rtlCol="0" anchor="t">
              <a:spAutoFit/>
            </a:bodyPr>
            <a:lstStyle/>
            <a:p>
              <a:pPr>
                <a:lnSpc>
                  <a:spcPts val="2730"/>
                </a:lnSpc>
                <a:spcBef>
                  <a:spcPct val="0"/>
                </a:spcBef>
              </a:pPr>
              <a:r>
                <a:rPr lang="en-US" sz="2100" dirty="0">
                  <a:solidFill>
                    <a:srgbClr val="2B2B2B"/>
                  </a:solidFill>
                  <a:latin typeface="Poppins Light"/>
                </a:rPr>
                <a:t>PART 1</a:t>
              </a:r>
            </a:p>
          </p:txBody>
        </p:sp>
        <p:sp>
          <p:nvSpPr>
            <p:cNvPr id="5" name="TextBox 5"/>
            <p:cNvSpPr txBox="1"/>
            <p:nvPr/>
          </p:nvSpPr>
          <p:spPr>
            <a:xfrm>
              <a:off x="0" y="558552"/>
              <a:ext cx="6621167" cy="615554"/>
            </a:xfrm>
            <a:prstGeom prst="rect">
              <a:avLst/>
            </a:prstGeom>
          </p:spPr>
          <p:txBody>
            <a:bodyPr lIns="0" tIns="0" rIns="0" bIns="0" rtlCol="0" anchor="t">
              <a:spAutoFit/>
            </a:bodyPr>
            <a:lstStyle/>
            <a:p>
              <a:pPr>
                <a:lnSpc>
                  <a:spcPts val="3640"/>
                </a:lnSpc>
                <a:spcBef>
                  <a:spcPct val="0"/>
                </a:spcBef>
              </a:pPr>
              <a:r>
                <a:rPr lang="en-US" sz="2800" spc="-84" dirty="0">
                  <a:solidFill>
                    <a:srgbClr val="2B2B2B"/>
                  </a:solidFill>
                  <a:latin typeface="Poppins Light Bold"/>
                </a:rPr>
                <a:t>Introduction to Dataset</a:t>
              </a:r>
            </a:p>
          </p:txBody>
        </p:sp>
      </p:grpSp>
      <p:grpSp>
        <p:nvGrpSpPr>
          <p:cNvPr id="9" name="Group 9"/>
          <p:cNvGrpSpPr/>
          <p:nvPr/>
        </p:nvGrpSpPr>
        <p:grpSpPr>
          <a:xfrm>
            <a:off x="9829800" y="3755196"/>
            <a:ext cx="4965875" cy="882818"/>
            <a:chOff x="0" y="-19050"/>
            <a:chExt cx="6621167" cy="1177091"/>
          </a:xfrm>
        </p:grpSpPr>
        <p:sp>
          <p:nvSpPr>
            <p:cNvPr id="10" name="TextBox 10"/>
            <p:cNvSpPr txBox="1"/>
            <p:nvPr/>
          </p:nvSpPr>
          <p:spPr>
            <a:xfrm>
              <a:off x="0" y="-19050"/>
              <a:ext cx="6621167" cy="446789"/>
            </a:xfrm>
            <a:prstGeom prst="rect">
              <a:avLst/>
            </a:prstGeom>
          </p:spPr>
          <p:txBody>
            <a:bodyPr lIns="0" tIns="0" rIns="0" bIns="0" rtlCol="0" anchor="t">
              <a:spAutoFit/>
            </a:bodyPr>
            <a:lstStyle/>
            <a:p>
              <a:pPr marL="0" lvl="0" indent="0" algn="l">
                <a:lnSpc>
                  <a:spcPts val="2730"/>
                </a:lnSpc>
                <a:spcBef>
                  <a:spcPct val="0"/>
                </a:spcBef>
              </a:pPr>
              <a:r>
                <a:rPr lang="en-US" sz="2100" u="none">
                  <a:solidFill>
                    <a:srgbClr val="2B2B2B"/>
                  </a:solidFill>
                  <a:latin typeface="Poppins Light"/>
                </a:rPr>
                <a:t>PART 2</a:t>
              </a:r>
            </a:p>
          </p:txBody>
        </p:sp>
        <p:sp>
          <p:nvSpPr>
            <p:cNvPr id="11" name="TextBox 11"/>
            <p:cNvSpPr txBox="1"/>
            <p:nvPr/>
          </p:nvSpPr>
          <p:spPr>
            <a:xfrm>
              <a:off x="0" y="542488"/>
              <a:ext cx="6621167" cy="615553"/>
            </a:xfrm>
            <a:prstGeom prst="rect">
              <a:avLst/>
            </a:prstGeom>
          </p:spPr>
          <p:txBody>
            <a:bodyPr lIns="0" tIns="0" rIns="0" bIns="0" rtlCol="0" anchor="t">
              <a:spAutoFit/>
            </a:bodyPr>
            <a:lstStyle/>
            <a:p>
              <a:pPr>
                <a:lnSpc>
                  <a:spcPts val="3640"/>
                </a:lnSpc>
                <a:spcBef>
                  <a:spcPct val="0"/>
                </a:spcBef>
              </a:pPr>
              <a:r>
                <a:rPr lang="en-US" sz="2800" dirty="0">
                  <a:solidFill>
                    <a:srgbClr val="2B2B2B"/>
                  </a:solidFill>
                  <a:latin typeface="Poppins Light Bold"/>
                </a:rPr>
                <a:t>Dashboard </a:t>
              </a:r>
            </a:p>
          </p:txBody>
        </p:sp>
      </p:grpSp>
      <p:grpSp>
        <p:nvGrpSpPr>
          <p:cNvPr id="12" name="Group 12"/>
          <p:cNvGrpSpPr/>
          <p:nvPr/>
        </p:nvGrpSpPr>
        <p:grpSpPr>
          <a:xfrm>
            <a:off x="9829800" y="5395823"/>
            <a:ext cx="4965875" cy="894866"/>
            <a:chOff x="0" y="-19050"/>
            <a:chExt cx="6621167" cy="1193156"/>
          </a:xfrm>
        </p:grpSpPr>
        <p:sp>
          <p:nvSpPr>
            <p:cNvPr id="13" name="TextBox 13"/>
            <p:cNvSpPr txBox="1"/>
            <p:nvPr/>
          </p:nvSpPr>
          <p:spPr>
            <a:xfrm>
              <a:off x="0" y="-19050"/>
              <a:ext cx="6621167" cy="446790"/>
            </a:xfrm>
            <a:prstGeom prst="rect">
              <a:avLst/>
            </a:prstGeom>
          </p:spPr>
          <p:txBody>
            <a:bodyPr lIns="0" tIns="0" rIns="0" bIns="0" rtlCol="0" anchor="t">
              <a:spAutoFit/>
            </a:bodyPr>
            <a:lstStyle/>
            <a:p>
              <a:pPr marL="0" lvl="0" indent="0" algn="l">
                <a:lnSpc>
                  <a:spcPts val="2730"/>
                </a:lnSpc>
                <a:spcBef>
                  <a:spcPct val="0"/>
                </a:spcBef>
              </a:pPr>
              <a:r>
                <a:rPr lang="en-US" sz="2100" u="none">
                  <a:solidFill>
                    <a:srgbClr val="2B2B2B"/>
                  </a:solidFill>
                  <a:latin typeface="Poppins Light"/>
                </a:rPr>
                <a:t>PART 3</a:t>
              </a:r>
            </a:p>
          </p:txBody>
        </p:sp>
        <p:sp>
          <p:nvSpPr>
            <p:cNvPr id="14" name="TextBox 14"/>
            <p:cNvSpPr txBox="1"/>
            <p:nvPr/>
          </p:nvSpPr>
          <p:spPr>
            <a:xfrm>
              <a:off x="0" y="558552"/>
              <a:ext cx="6621167" cy="615554"/>
            </a:xfrm>
            <a:prstGeom prst="rect">
              <a:avLst/>
            </a:prstGeom>
          </p:spPr>
          <p:txBody>
            <a:bodyPr lIns="0" tIns="0" rIns="0" bIns="0" rtlCol="0" anchor="t">
              <a:spAutoFit/>
            </a:bodyPr>
            <a:lstStyle/>
            <a:p>
              <a:pPr>
                <a:lnSpc>
                  <a:spcPts val="3640"/>
                </a:lnSpc>
                <a:spcBef>
                  <a:spcPct val="0"/>
                </a:spcBef>
              </a:pPr>
              <a:r>
                <a:rPr lang="en-US" sz="2800" dirty="0">
                  <a:solidFill>
                    <a:srgbClr val="2B2B2B"/>
                  </a:solidFill>
                  <a:latin typeface="Poppins Light Bold"/>
                </a:rPr>
                <a:t>Requirement 1</a:t>
              </a:r>
            </a:p>
          </p:txBody>
        </p:sp>
      </p:grpSp>
      <p:grpSp>
        <p:nvGrpSpPr>
          <p:cNvPr id="15" name="Group 15"/>
          <p:cNvGrpSpPr/>
          <p:nvPr/>
        </p:nvGrpSpPr>
        <p:grpSpPr>
          <a:xfrm>
            <a:off x="9829800" y="7048500"/>
            <a:ext cx="4965875" cy="894866"/>
            <a:chOff x="0" y="-19050"/>
            <a:chExt cx="6621167" cy="1193156"/>
          </a:xfrm>
        </p:grpSpPr>
        <p:sp>
          <p:nvSpPr>
            <p:cNvPr id="16" name="TextBox 16"/>
            <p:cNvSpPr txBox="1"/>
            <p:nvPr/>
          </p:nvSpPr>
          <p:spPr>
            <a:xfrm>
              <a:off x="0" y="-19050"/>
              <a:ext cx="6621167" cy="446790"/>
            </a:xfrm>
            <a:prstGeom prst="rect">
              <a:avLst/>
            </a:prstGeom>
          </p:spPr>
          <p:txBody>
            <a:bodyPr lIns="0" tIns="0" rIns="0" bIns="0" rtlCol="0" anchor="t">
              <a:spAutoFit/>
            </a:bodyPr>
            <a:lstStyle/>
            <a:p>
              <a:pPr marL="0" lvl="0" indent="0" algn="l">
                <a:lnSpc>
                  <a:spcPts val="2730"/>
                </a:lnSpc>
                <a:spcBef>
                  <a:spcPct val="0"/>
                </a:spcBef>
              </a:pPr>
              <a:r>
                <a:rPr lang="en-US" sz="2100" u="none">
                  <a:solidFill>
                    <a:srgbClr val="2B2B2B"/>
                  </a:solidFill>
                  <a:latin typeface="Poppins Light"/>
                </a:rPr>
                <a:t>PART 4</a:t>
              </a:r>
            </a:p>
          </p:txBody>
        </p:sp>
        <p:sp>
          <p:nvSpPr>
            <p:cNvPr id="17" name="TextBox 17"/>
            <p:cNvSpPr txBox="1"/>
            <p:nvPr/>
          </p:nvSpPr>
          <p:spPr>
            <a:xfrm>
              <a:off x="0" y="558552"/>
              <a:ext cx="6621167" cy="615554"/>
            </a:xfrm>
            <a:prstGeom prst="rect">
              <a:avLst/>
            </a:prstGeom>
          </p:spPr>
          <p:txBody>
            <a:bodyPr lIns="0" tIns="0" rIns="0" bIns="0" rtlCol="0" anchor="t">
              <a:spAutoFit/>
            </a:bodyPr>
            <a:lstStyle/>
            <a:p>
              <a:pPr>
                <a:lnSpc>
                  <a:spcPts val="3640"/>
                </a:lnSpc>
                <a:spcBef>
                  <a:spcPct val="0"/>
                </a:spcBef>
              </a:pPr>
              <a:r>
                <a:rPr lang="en-US" sz="2800" dirty="0">
                  <a:solidFill>
                    <a:srgbClr val="2B2B2B"/>
                  </a:solidFill>
                  <a:latin typeface="Poppins Light Bold"/>
                </a:rPr>
                <a:t>Requirement 2</a:t>
              </a:r>
            </a:p>
          </p:txBody>
        </p:sp>
      </p:grpSp>
      <p:sp>
        <p:nvSpPr>
          <p:cNvPr id="19" name="AutoShape 19"/>
          <p:cNvSpPr/>
          <p:nvPr/>
        </p:nvSpPr>
        <p:spPr>
          <a:xfrm>
            <a:off x="9829800" y="3366200"/>
            <a:ext cx="5747740" cy="0"/>
          </a:xfrm>
          <a:prstGeom prst="line">
            <a:avLst/>
          </a:prstGeom>
          <a:ln w="9525" cap="rnd">
            <a:solidFill>
              <a:srgbClr val="000000">
                <a:alpha val="29804"/>
              </a:srgbClr>
            </a:solidFill>
            <a:prstDash val="solid"/>
            <a:headEnd type="none" w="sm" len="sm"/>
            <a:tailEnd type="none" w="sm" len="sm"/>
          </a:ln>
        </p:spPr>
      </p:sp>
      <p:sp>
        <p:nvSpPr>
          <p:cNvPr id="20" name="AutoShape 20"/>
          <p:cNvSpPr/>
          <p:nvPr/>
        </p:nvSpPr>
        <p:spPr>
          <a:xfrm>
            <a:off x="9829800" y="5006828"/>
            <a:ext cx="5747740" cy="0"/>
          </a:xfrm>
          <a:prstGeom prst="line">
            <a:avLst/>
          </a:prstGeom>
          <a:ln w="9525" cap="rnd">
            <a:solidFill>
              <a:srgbClr val="000000">
                <a:alpha val="29804"/>
              </a:srgbClr>
            </a:solidFill>
            <a:prstDash val="solid"/>
            <a:headEnd type="none" w="sm" len="sm"/>
            <a:tailEnd type="none" w="sm" len="sm"/>
          </a:ln>
        </p:spPr>
      </p:sp>
      <p:sp>
        <p:nvSpPr>
          <p:cNvPr id="21" name="AutoShape 21"/>
          <p:cNvSpPr/>
          <p:nvPr/>
        </p:nvSpPr>
        <p:spPr>
          <a:xfrm>
            <a:off x="9829800" y="6659504"/>
            <a:ext cx="5747740" cy="0"/>
          </a:xfrm>
          <a:prstGeom prst="line">
            <a:avLst/>
          </a:prstGeom>
          <a:ln w="9525" cap="rnd">
            <a:solidFill>
              <a:srgbClr val="000000">
                <a:alpha val="29804"/>
              </a:srgbClr>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1+#ppt_w/2"/>
                                          </p:val>
                                        </p:tav>
                                        <p:tav tm="100000">
                                          <p:val>
                                            <p:strVal val="#ppt_x"/>
                                          </p:val>
                                        </p:tav>
                                      </p:tavLst>
                                    </p:anim>
                                    <p:anim calcmode="lin" valueType="num">
                                      <p:cBhvr additive="base">
                                        <p:cTn id="12" dur="75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1+#ppt_w/2"/>
                                          </p:val>
                                        </p:tav>
                                        <p:tav tm="100000">
                                          <p:val>
                                            <p:strVal val="#ppt_x"/>
                                          </p:val>
                                        </p:tav>
                                      </p:tavLst>
                                    </p:anim>
                                    <p:anim calcmode="lin" valueType="num">
                                      <p:cBhvr additive="base">
                                        <p:cTn id="20" dur="75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750" fill="hold"/>
                                        <p:tgtEl>
                                          <p:spTgt spid="19"/>
                                        </p:tgtEl>
                                        <p:attrNameLst>
                                          <p:attrName>ppt_x</p:attrName>
                                        </p:attrNameLst>
                                      </p:cBhvr>
                                      <p:tavLst>
                                        <p:tav tm="0">
                                          <p:val>
                                            <p:strVal val="1+#ppt_w/2"/>
                                          </p:val>
                                        </p:tav>
                                        <p:tav tm="100000">
                                          <p:val>
                                            <p:strVal val="#ppt_x"/>
                                          </p:val>
                                        </p:tav>
                                      </p:tavLst>
                                    </p:anim>
                                    <p:anim calcmode="lin" valueType="num">
                                      <p:cBhvr additive="base">
                                        <p:cTn id="24" dur="75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750" fill="hold"/>
                                        <p:tgtEl>
                                          <p:spTgt spid="20"/>
                                        </p:tgtEl>
                                        <p:attrNameLst>
                                          <p:attrName>ppt_x</p:attrName>
                                        </p:attrNameLst>
                                      </p:cBhvr>
                                      <p:tavLst>
                                        <p:tav tm="0">
                                          <p:val>
                                            <p:strVal val="1+#ppt_w/2"/>
                                          </p:val>
                                        </p:tav>
                                        <p:tav tm="100000">
                                          <p:val>
                                            <p:strVal val="#ppt_x"/>
                                          </p:val>
                                        </p:tav>
                                      </p:tavLst>
                                    </p:anim>
                                    <p:anim calcmode="lin" valueType="num">
                                      <p:cBhvr additive="base">
                                        <p:cTn id="28" dur="75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750" fill="hold"/>
                                        <p:tgtEl>
                                          <p:spTgt spid="21"/>
                                        </p:tgtEl>
                                        <p:attrNameLst>
                                          <p:attrName>ppt_x</p:attrName>
                                        </p:attrNameLst>
                                      </p:cBhvr>
                                      <p:tavLst>
                                        <p:tav tm="0">
                                          <p:val>
                                            <p:strVal val="1+#ppt_w/2"/>
                                          </p:val>
                                        </p:tav>
                                        <p:tav tm="100000">
                                          <p:val>
                                            <p:strVal val="#ppt_x"/>
                                          </p:val>
                                        </p:tav>
                                      </p:tavLst>
                                    </p:anim>
                                    <p:anim calcmode="lin" valueType="num">
                                      <p:cBhvr additive="base">
                                        <p:cTn id="32"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5730964" y="2612803"/>
            <a:ext cx="392853" cy="392853"/>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4" name="Group 4"/>
          <p:cNvGrpSpPr/>
          <p:nvPr/>
        </p:nvGrpSpPr>
        <p:grpSpPr>
          <a:xfrm>
            <a:off x="15730964" y="4057777"/>
            <a:ext cx="392853" cy="392853"/>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a:off x="15730964" y="5502750"/>
            <a:ext cx="392853" cy="39285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a:off x="15730964" y="6947724"/>
            <a:ext cx="392853" cy="392853"/>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0" name="Group 10"/>
          <p:cNvGrpSpPr/>
          <p:nvPr/>
        </p:nvGrpSpPr>
        <p:grpSpPr>
          <a:xfrm>
            <a:off x="15730964" y="8392698"/>
            <a:ext cx="392853" cy="392853"/>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2" name="TextBox 12"/>
          <p:cNvSpPr txBox="1"/>
          <p:nvPr/>
        </p:nvSpPr>
        <p:spPr>
          <a:xfrm>
            <a:off x="10515600" y="2474567"/>
            <a:ext cx="4766258" cy="744178"/>
          </a:xfrm>
          <a:prstGeom prst="rect">
            <a:avLst/>
          </a:prstGeom>
        </p:spPr>
        <p:txBody>
          <a:bodyPr wrap="square" lIns="0" tIns="0" rIns="0" bIns="0" rtlCol="0" anchor="t">
            <a:spAutoFit/>
          </a:bodyPr>
          <a:lstStyle/>
          <a:p>
            <a:pPr marL="0" lvl="0" indent="0">
              <a:lnSpc>
                <a:spcPts val="2860"/>
              </a:lnSpc>
              <a:spcBef>
                <a:spcPct val="0"/>
              </a:spcBef>
            </a:pPr>
            <a:r>
              <a:rPr lang="en-US" sz="2600" dirty="0">
                <a:solidFill>
                  <a:srgbClr val="FFFFFF"/>
                </a:solidFill>
                <a:latin typeface="Poppins Light"/>
              </a:rPr>
              <a:t>Chương trình </a:t>
            </a:r>
            <a:r>
              <a:rPr lang="en-US" sz="2600" dirty="0" err="1">
                <a:solidFill>
                  <a:srgbClr val="FFFFFF"/>
                </a:solidFill>
                <a:latin typeface="Poppins Light"/>
              </a:rPr>
              <a:t>ưu</a:t>
            </a:r>
            <a:r>
              <a:rPr lang="en-US" sz="2600" dirty="0">
                <a:solidFill>
                  <a:srgbClr val="FFFFFF"/>
                </a:solidFill>
                <a:latin typeface="Poppins Light"/>
              </a:rPr>
              <a:t> </a:t>
            </a:r>
            <a:r>
              <a:rPr lang="en-US" sz="2600" dirty="0" err="1">
                <a:solidFill>
                  <a:srgbClr val="FFFFFF"/>
                </a:solidFill>
                <a:latin typeface="Poppins Light"/>
              </a:rPr>
              <a:t>đãi</a:t>
            </a:r>
            <a:r>
              <a:rPr lang="en-US" sz="2600" dirty="0">
                <a:solidFill>
                  <a:srgbClr val="FFFFFF"/>
                </a:solidFill>
                <a:latin typeface="Poppins Light"/>
              </a:rPr>
              <a:t> </a:t>
            </a:r>
            <a:r>
              <a:rPr lang="en-US" sz="2600" dirty="0" err="1">
                <a:solidFill>
                  <a:srgbClr val="FFFFFF"/>
                </a:solidFill>
                <a:latin typeface="Poppins Light"/>
              </a:rPr>
              <a:t>cho</a:t>
            </a:r>
            <a:r>
              <a:rPr lang="en-US" sz="2600" dirty="0">
                <a:solidFill>
                  <a:srgbClr val="FFFFFF"/>
                </a:solidFill>
                <a:latin typeface="Poppins Light"/>
              </a:rPr>
              <a:t> </a:t>
            </a:r>
            <a:r>
              <a:rPr lang="en-US" sz="2600" dirty="0" err="1">
                <a:solidFill>
                  <a:srgbClr val="FFFFFF"/>
                </a:solidFill>
                <a:latin typeface="Poppins Light"/>
              </a:rPr>
              <a:t>khách</a:t>
            </a:r>
            <a:r>
              <a:rPr lang="en-US" sz="2600" dirty="0">
                <a:solidFill>
                  <a:srgbClr val="FFFFFF"/>
                </a:solidFill>
                <a:latin typeface="Poppins Light"/>
              </a:rPr>
              <a:t> hàng đặt trước</a:t>
            </a:r>
          </a:p>
        </p:txBody>
      </p:sp>
      <p:sp>
        <p:nvSpPr>
          <p:cNvPr id="13" name="TextBox 13"/>
          <p:cNvSpPr txBox="1"/>
          <p:nvPr/>
        </p:nvSpPr>
        <p:spPr>
          <a:xfrm>
            <a:off x="10515600" y="3865769"/>
            <a:ext cx="4117949" cy="744178"/>
          </a:xfrm>
          <a:prstGeom prst="rect">
            <a:avLst/>
          </a:prstGeom>
        </p:spPr>
        <p:txBody>
          <a:bodyPr lIns="0" tIns="0" rIns="0" bIns="0" rtlCol="0" anchor="t">
            <a:spAutoFit/>
          </a:bodyPr>
          <a:lstStyle/>
          <a:p>
            <a:pPr marL="0" lvl="0" indent="0">
              <a:lnSpc>
                <a:spcPts val="2860"/>
              </a:lnSpc>
              <a:spcBef>
                <a:spcPct val="0"/>
              </a:spcBef>
            </a:pPr>
            <a:r>
              <a:rPr lang="en-US" sz="2600" dirty="0" err="1">
                <a:solidFill>
                  <a:srgbClr val="FFFFFF"/>
                </a:solidFill>
                <a:latin typeface="Poppins Light"/>
              </a:rPr>
              <a:t>Giảm</a:t>
            </a:r>
            <a:r>
              <a:rPr lang="en-US" sz="2600" dirty="0">
                <a:solidFill>
                  <a:srgbClr val="FFFFFF"/>
                </a:solidFill>
                <a:latin typeface="Poppins Light"/>
              </a:rPr>
              <a:t> giá vào các </a:t>
            </a:r>
            <a:r>
              <a:rPr lang="en-US" sz="2600" dirty="0" err="1">
                <a:solidFill>
                  <a:srgbClr val="FFFFFF"/>
                </a:solidFill>
                <a:latin typeface="Poppins Light"/>
              </a:rPr>
              <a:t>mùa</a:t>
            </a:r>
            <a:r>
              <a:rPr lang="en-US" sz="2600" dirty="0">
                <a:solidFill>
                  <a:srgbClr val="FFFFFF"/>
                </a:solidFill>
                <a:latin typeface="Poppins Light"/>
              </a:rPr>
              <a:t> du lịch thấp điểm </a:t>
            </a:r>
          </a:p>
        </p:txBody>
      </p:sp>
      <p:sp>
        <p:nvSpPr>
          <p:cNvPr id="14" name="TextBox 14"/>
          <p:cNvSpPr txBox="1"/>
          <p:nvPr/>
        </p:nvSpPr>
        <p:spPr>
          <a:xfrm>
            <a:off x="10515599" y="5380290"/>
            <a:ext cx="4117949" cy="744178"/>
          </a:xfrm>
          <a:prstGeom prst="rect">
            <a:avLst/>
          </a:prstGeom>
        </p:spPr>
        <p:txBody>
          <a:bodyPr lIns="0" tIns="0" rIns="0" bIns="0" rtlCol="0" anchor="t">
            <a:spAutoFit/>
          </a:bodyPr>
          <a:lstStyle/>
          <a:p>
            <a:pPr marL="0" lvl="0" indent="0">
              <a:lnSpc>
                <a:spcPts val="2860"/>
              </a:lnSpc>
              <a:spcBef>
                <a:spcPct val="0"/>
              </a:spcBef>
            </a:pPr>
            <a:r>
              <a:rPr lang="en-US" sz="2600" dirty="0">
                <a:solidFill>
                  <a:srgbClr val="FFFFFF"/>
                </a:solidFill>
                <a:latin typeface="Poppins Light"/>
              </a:rPr>
              <a:t>Có chiến </a:t>
            </a:r>
            <a:r>
              <a:rPr lang="en-US" sz="2600" dirty="0" err="1">
                <a:solidFill>
                  <a:srgbClr val="FFFFFF"/>
                </a:solidFill>
                <a:latin typeface="Poppins Light"/>
              </a:rPr>
              <a:t>lược</a:t>
            </a:r>
            <a:r>
              <a:rPr lang="en-US" sz="2600" dirty="0">
                <a:solidFill>
                  <a:srgbClr val="FFFFFF"/>
                </a:solidFill>
                <a:latin typeface="Poppins Light"/>
              </a:rPr>
              <a:t> quảng cáo </a:t>
            </a:r>
            <a:r>
              <a:rPr lang="en-US" sz="2600" dirty="0" err="1">
                <a:solidFill>
                  <a:srgbClr val="FFFFFF"/>
                </a:solidFill>
                <a:latin typeface="Poppins Light"/>
              </a:rPr>
              <a:t>linh</a:t>
            </a:r>
            <a:r>
              <a:rPr lang="en-US" sz="2600" dirty="0">
                <a:solidFill>
                  <a:srgbClr val="FFFFFF"/>
                </a:solidFill>
                <a:latin typeface="Poppins Light"/>
              </a:rPr>
              <a:t> </a:t>
            </a:r>
            <a:r>
              <a:rPr lang="en-US" sz="2600" dirty="0" err="1">
                <a:solidFill>
                  <a:srgbClr val="FFFFFF"/>
                </a:solidFill>
                <a:latin typeface="Poppins Light"/>
              </a:rPr>
              <a:t>hoạt</a:t>
            </a:r>
            <a:r>
              <a:rPr lang="en-US" sz="2600" dirty="0">
                <a:solidFill>
                  <a:srgbClr val="FFFFFF"/>
                </a:solidFill>
                <a:latin typeface="Poppins Light"/>
              </a:rPr>
              <a:t> </a:t>
            </a:r>
            <a:r>
              <a:rPr lang="en-US" sz="2600" dirty="0" err="1">
                <a:solidFill>
                  <a:srgbClr val="FFFFFF"/>
                </a:solidFill>
                <a:latin typeface="Poppins Light"/>
              </a:rPr>
              <a:t>theo</a:t>
            </a:r>
            <a:r>
              <a:rPr lang="en-US" sz="2600" dirty="0">
                <a:solidFill>
                  <a:srgbClr val="FFFFFF"/>
                </a:solidFill>
                <a:latin typeface="Poppins Light"/>
              </a:rPr>
              <a:t> thời điểm</a:t>
            </a:r>
          </a:p>
        </p:txBody>
      </p:sp>
      <p:sp>
        <p:nvSpPr>
          <p:cNvPr id="15" name="AutoShape 15"/>
          <p:cNvSpPr/>
          <p:nvPr/>
        </p:nvSpPr>
        <p:spPr>
          <a:xfrm>
            <a:off x="10630509" y="3519891"/>
            <a:ext cx="5493308" cy="0"/>
          </a:xfrm>
          <a:prstGeom prst="line">
            <a:avLst/>
          </a:prstGeom>
          <a:ln w="9525" cap="flat">
            <a:solidFill>
              <a:srgbClr val="FFFFFF"/>
            </a:solidFill>
            <a:prstDash val="solid"/>
            <a:headEnd type="none" w="sm" len="sm"/>
            <a:tailEnd type="none" w="sm" len="sm"/>
          </a:ln>
        </p:spPr>
      </p:sp>
      <p:sp>
        <p:nvSpPr>
          <p:cNvPr id="16" name="AutoShape 16"/>
          <p:cNvSpPr/>
          <p:nvPr/>
        </p:nvSpPr>
        <p:spPr>
          <a:xfrm>
            <a:off x="10630509" y="4950738"/>
            <a:ext cx="5493308" cy="0"/>
          </a:xfrm>
          <a:prstGeom prst="line">
            <a:avLst/>
          </a:prstGeom>
          <a:ln w="9525" cap="flat">
            <a:solidFill>
              <a:srgbClr val="FFFFFF"/>
            </a:solidFill>
            <a:prstDash val="solid"/>
            <a:headEnd type="none" w="sm" len="sm"/>
            <a:tailEnd type="none" w="sm" len="sm"/>
          </a:ln>
        </p:spPr>
      </p:sp>
      <p:sp>
        <p:nvSpPr>
          <p:cNvPr id="17" name="AutoShape 17"/>
          <p:cNvSpPr/>
          <p:nvPr/>
        </p:nvSpPr>
        <p:spPr>
          <a:xfrm>
            <a:off x="10630509" y="6381585"/>
            <a:ext cx="5493308" cy="0"/>
          </a:xfrm>
          <a:prstGeom prst="line">
            <a:avLst/>
          </a:prstGeom>
          <a:ln w="9525" cap="flat">
            <a:solidFill>
              <a:srgbClr val="FFFFFF"/>
            </a:solidFill>
            <a:prstDash val="solid"/>
            <a:headEnd type="none" w="sm" len="sm"/>
            <a:tailEnd type="none" w="sm" len="sm"/>
          </a:ln>
        </p:spPr>
      </p:sp>
      <p:sp>
        <p:nvSpPr>
          <p:cNvPr id="18" name="AutoShape 18"/>
          <p:cNvSpPr/>
          <p:nvPr/>
        </p:nvSpPr>
        <p:spPr>
          <a:xfrm>
            <a:off x="10630509" y="7812432"/>
            <a:ext cx="5493308" cy="0"/>
          </a:xfrm>
          <a:prstGeom prst="line">
            <a:avLst/>
          </a:prstGeom>
          <a:ln w="9525" cap="flat">
            <a:solidFill>
              <a:srgbClr val="FFFFFF"/>
            </a:solidFill>
            <a:prstDash val="solid"/>
            <a:headEnd type="none" w="sm" len="sm"/>
            <a:tailEnd type="none" w="sm" len="sm"/>
          </a:ln>
        </p:spPr>
      </p:sp>
      <p:sp>
        <p:nvSpPr>
          <p:cNvPr id="19" name="TextBox 19"/>
          <p:cNvSpPr txBox="1"/>
          <p:nvPr/>
        </p:nvSpPr>
        <p:spPr>
          <a:xfrm>
            <a:off x="10515599" y="6771492"/>
            <a:ext cx="4232859" cy="744178"/>
          </a:xfrm>
          <a:prstGeom prst="rect">
            <a:avLst/>
          </a:prstGeom>
        </p:spPr>
        <p:txBody>
          <a:bodyPr wrap="square" lIns="0" tIns="0" rIns="0" bIns="0" rtlCol="0" anchor="t">
            <a:spAutoFit/>
          </a:bodyPr>
          <a:lstStyle/>
          <a:p>
            <a:pPr marL="0" lvl="0" indent="0">
              <a:lnSpc>
                <a:spcPts val="2860"/>
              </a:lnSpc>
              <a:spcBef>
                <a:spcPct val="0"/>
              </a:spcBef>
            </a:pPr>
            <a:r>
              <a:rPr lang="en-US" sz="2600" dirty="0" err="1">
                <a:solidFill>
                  <a:srgbClr val="FFFFFF"/>
                </a:solidFill>
                <a:latin typeface="Poppins Light"/>
              </a:rPr>
              <a:t>Cải</a:t>
            </a:r>
            <a:r>
              <a:rPr lang="en-US" sz="2600" dirty="0">
                <a:solidFill>
                  <a:srgbClr val="FFFFFF"/>
                </a:solidFill>
                <a:latin typeface="Poppins Light"/>
              </a:rPr>
              <a:t> </a:t>
            </a:r>
            <a:r>
              <a:rPr lang="en-US" sz="2600" dirty="0" err="1">
                <a:solidFill>
                  <a:srgbClr val="FFFFFF"/>
                </a:solidFill>
                <a:latin typeface="Poppins Light"/>
              </a:rPr>
              <a:t>thiện</a:t>
            </a:r>
            <a:r>
              <a:rPr lang="en-US" sz="2600" dirty="0">
                <a:solidFill>
                  <a:srgbClr val="FFFFFF"/>
                </a:solidFill>
                <a:latin typeface="Poppins Light"/>
              </a:rPr>
              <a:t> trải nghiệm </a:t>
            </a:r>
            <a:r>
              <a:rPr lang="en-US" sz="2600" dirty="0" err="1">
                <a:solidFill>
                  <a:srgbClr val="FFFFFF"/>
                </a:solidFill>
                <a:latin typeface="Poppins Light"/>
              </a:rPr>
              <a:t>khách</a:t>
            </a:r>
            <a:r>
              <a:rPr lang="en-US" sz="2600" dirty="0">
                <a:solidFill>
                  <a:srgbClr val="FFFFFF"/>
                </a:solidFill>
                <a:latin typeface="Poppins Light"/>
              </a:rPr>
              <a:t> hàng trên Website </a:t>
            </a:r>
          </a:p>
        </p:txBody>
      </p:sp>
      <p:sp>
        <p:nvSpPr>
          <p:cNvPr id="20" name="TextBox 20"/>
          <p:cNvSpPr txBox="1"/>
          <p:nvPr/>
        </p:nvSpPr>
        <p:spPr>
          <a:xfrm>
            <a:off x="10515598" y="8217035"/>
            <a:ext cx="4117949" cy="744178"/>
          </a:xfrm>
          <a:prstGeom prst="rect">
            <a:avLst/>
          </a:prstGeom>
        </p:spPr>
        <p:txBody>
          <a:bodyPr lIns="0" tIns="0" rIns="0" bIns="0" rtlCol="0" anchor="t">
            <a:spAutoFit/>
          </a:bodyPr>
          <a:lstStyle/>
          <a:p>
            <a:pPr marL="0" lvl="0" indent="0">
              <a:lnSpc>
                <a:spcPts val="2860"/>
              </a:lnSpc>
              <a:spcBef>
                <a:spcPct val="0"/>
              </a:spcBef>
            </a:pPr>
            <a:r>
              <a:rPr lang="en-US" sz="2600" dirty="0" err="1">
                <a:solidFill>
                  <a:srgbClr val="FFFFFF"/>
                </a:solidFill>
                <a:latin typeface="Poppins Light"/>
              </a:rPr>
              <a:t>Cải</a:t>
            </a:r>
            <a:r>
              <a:rPr lang="en-US" sz="2600" dirty="0">
                <a:solidFill>
                  <a:srgbClr val="FFFFFF"/>
                </a:solidFill>
                <a:latin typeface="Poppins Light"/>
              </a:rPr>
              <a:t> </a:t>
            </a:r>
            <a:r>
              <a:rPr lang="en-US" sz="2600" dirty="0" err="1">
                <a:solidFill>
                  <a:srgbClr val="FFFFFF"/>
                </a:solidFill>
                <a:latin typeface="Poppins Light"/>
              </a:rPr>
              <a:t>tiến</a:t>
            </a:r>
            <a:r>
              <a:rPr lang="en-US" sz="2600" dirty="0">
                <a:solidFill>
                  <a:srgbClr val="FFFFFF"/>
                </a:solidFill>
                <a:latin typeface="Poppins Light"/>
              </a:rPr>
              <a:t> </a:t>
            </a:r>
            <a:r>
              <a:rPr lang="en-US" sz="2600" dirty="0" err="1">
                <a:solidFill>
                  <a:srgbClr val="FFFFFF"/>
                </a:solidFill>
                <a:latin typeface="Poppins Light"/>
              </a:rPr>
              <a:t>những</a:t>
            </a:r>
            <a:r>
              <a:rPr lang="en-US" sz="2600" dirty="0">
                <a:solidFill>
                  <a:srgbClr val="FFFFFF"/>
                </a:solidFill>
                <a:latin typeface="Poppins Light"/>
              </a:rPr>
              <a:t> công </a:t>
            </a:r>
            <a:r>
              <a:rPr lang="en-US" sz="2600" dirty="0" err="1">
                <a:solidFill>
                  <a:srgbClr val="FFFFFF"/>
                </a:solidFill>
                <a:latin typeface="Poppins Light"/>
              </a:rPr>
              <a:t>nghệ</a:t>
            </a:r>
            <a:r>
              <a:rPr lang="en-US" sz="2600" dirty="0">
                <a:solidFill>
                  <a:srgbClr val="FFFFFF"/>
                </a:solidFill>
                <a:latin typeface="Poppins Light"/>
              </a:rPr>
              <a:t> trong quảng cáo</a:t>
            </a:r>
          </a:p>
        </p:txBody>
      </p:sp>
      <p:grpSp>
        <p:nvGrpSpPr>
          <p:cNvPr id="21" name="Group 21"/>
          <p:cNvGrpSpPr/>
          <p:nvPr/>
        </p:nvGrpSpPr>
        <p:grpSpPr>
          <a:xfrm>
            <a:off x="1143000" y="4571846"/>
            <a:ext cx="7493896" cy="1247662"/>
            <a:chOff x="-467376" y="3444585"/>
            <a:chExt cx="9991861" cy="1663550"/>
          </a:xfrm>
        </p:grpSpPr>
        <p:sp>
          <p:nvSpPr>
            <p:cNvPr id="22" name="TextBox 22"/>
            <p:cNvSpPr txBox="1"/>
            <p:nvPr/>
          </p:nvSpPr>
          <p:spPr>
            <a:xfrm>
              <a:off x="-467376" y="3444585"/>
              <a:ext cx="9991861" cy="1538883"/>
            </a:xfrm>
            <a:prstGeom prst="rect">
              <a:avLst/>
            </a:prstGeom>
          </p:spPr>
          <p:txBody>
            <a:bodyPr wrap="square" lIns="0" tIns="0" rIns="0" bIns="0" rtlCol="0" anchor="t">
              <a:spAutoFit/>
            </a:bodyPr>
            <a:lstStyle/>
            <a:p>
              <a:pPr>
                <a:lnSpc>
                  <a:spcPts val="8800"/>
                </a:lnSpc>
              </a:pPr>
              <a:r>
                <a:rPr lang="en-US" sz="8000" dirty="0">
                  <a:solidFill>
                    <a:srgbClr val="FFFFFF"/>
                  </a:solidFill>
                  <a:latin typeface="Poppins Bold" panose="020B0604020202020204" charset="0"/>
                  <a:cs typeface="Poppins Bold" panose="020B0604020202020204" charset="0"/>
                </a:rPr>
                <a:t>Recommends </a:t>
              </a:r>
            </a:p>
          </p:txBody>
        </p:sp>
        <p:sp>
          <p:nvSpPr>
            <p:cNvPr id="23" name="TextBox 23"/>
            <p:cNvSpPr txBox="1"/>
            <p:nvPr/>
          </p:nvSpPr>
          <p:spPr>
            <a:xfrm>
              <a:off x="46181" y="4521991"/>
              <a:ext cx="9478304" cy="586144"/>
            </a:xfrm>
            <a:prstGeom prst="rect">
              <a:avLst/>
            </a:prstGeom>
          </p:spPr>
          <p:txBody>
            <a:bodyPr lIns="0" tIns="0" rIns="0" bIns="0" rtlCol="0" anchor="t">
              <a:spAutoFit/>
            </a:bodyPr>
            <a:lstStyle/>
            <a:p>
              <a:pPr marL="0" lvl="0" indent="0">
                <a:lnSpc>
                  <a:spcPts val="3640"/>
                </a:lnSpc>
              </a:pPr>
              <a:endParaRPr lang="en-US" sz="2600">
                <a:solidFill>
                  <a:srgbClr val="FFFFFF"/>
                </a:solidFill>
                <a:latin typeface="Poppins Light"/>
              </a:endParaRPr>
            </a:p>
          </p:txBody>
        </p:sp>
      </p:gr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1250"/>
                                        <p:tgtEl>
                                          <p:spTgt spid="1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heel(1)">
                                      <p:cBhvr>
                                        <p:cTn id="10" dur="1250"/>
                                        <p:tgtEl>
                                          <p:spTgt spid="1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1250"/>
                                        <p:tgtEl>
                                          <p:spTgt spid="13"/>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heel(1)">
                                      <p:cBhvr>
                                        <p:cTn id="16" dur="1250"/>
                                        <p:tgtEl>
                                          <p:spTgt spid="14"/>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heel(1)">
                                      <p:cBhvr>
                                        <p:cTn id="19" dur="1250"/>
                                        <p:tgtEl>
                                          <p:spTgt spid="20"/>
                                        </p:tgtEl>
                                      </p:cBhvr>
                                    </p:animEffect>
                                  </p:childTnLst>
                                </p:cTn>
                              </p:par>
                              <p:par>
                                <p:cTn id="20" presetID="21" presetClass="entr" presetSubtype="1"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heel(1)">
                                      <p:cBhvr>
                                        <p:cTn id="22" dur="1250"/>
                                        <p:tgtEl>
                                          <p:spTgt spid="18"/>
                                        </p:tgtEl>
                                      </p:cBhvr>
                                    </p:animEffect>
                                  </p:childTnLst>
                                </p:cTn>
                              </p:par>
                              <p:par>
                                <p:cTn id="23" presetID="21" presetClass="entr" presetSubtype="1"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heel(1)">
                                      <p:cBhvr>
                                        <p:cTn id="25" dur="1250"/>
                                        <p:tgtEl>
                                          <p:spTgt spid="17"/>
                                        </p:tgtEl>
                                      </p:cBhvr>
                                    </p:animEffect>
                                  </p:childTnLst>
                                </p:cTn>
                              </p:par>
                              <p:par>
                                <p:cTn id="26" presetID="21" presetClass="entr" presetSubtype="1"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heel(1)">
                                      <p:cBhvr>
                                        <p:cTn id="28" dur="1250"/>
                                        <p:tgtEl>
                                          <p:spTgt spid="15"/>
                                        </p:tgtEl>
                                      </p:cBhvr>
                                    </p:animEffect>
                                  </p:childTnLst>
                                </p:cTn>
                              </p:par>
                              <p:par>
                                <p:cTn id="29" presetID="21" presetClass="entr" presetSubtype="1"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heel(1)">
                                      <p:cBhvr>
                                        <p:cTn id="31" dur="1250"/>
                                        <p:tgtEl>
                                          <p:spTgt spid="16"/>
                                        </p:tgtEl>
                                      </p:cBhvr>
                                    </p:animEffect>
                                  </p:childTnLst>
                                </p:cTn>
                              </p:par>
                              <p:par>
                                <p:cTn id="32" presetID="21" presetClass="entr" presetSubtype="1"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heel(1)">
                                      <p:cBhvr>
                                        <p:cTn id="34" dur="1250"/>
                                        <p:tgtEl>
                                          <p:spTgt spid="2"/>
                                        </p:tgtEl>
                                      </p:cBhvr>
                                    </p:animEffect>
                                  </p:childTnLst>
                                </p:cTn>
                              </p:par>
                              <p:par>
                                <p:cTn id="35" presetID="21" presetClass="entr" presetSubtype="1"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heel(1)">
                                      <p:cBhvr>
                                        <p:cTn id="37" dur="1250"/>
                                        <p:tgtEl>
                                          <p:spTgt spid="4"/>
                                        </p:tgtEl>
                                      </p:cBhvr>
                                    </p:animEffect>
                                  </p:childTnLst>
                                </p:cTn>
                              </p:par>
                              <p:par>
                                <p:cTn id="38" presetID="21" presetClass="entr" presetSubtype="1"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heel(1)">
                                      <p:cBhvr>
                                        <p:cTn id="40" dur="1250"/>
                                        <p:tgtEl>
                                          <p:spTgt spid="6"/>
                                        </p:tgtEl>
                                      </p:cBhvr>
                                    </p:animEffect>
                                  </p:childTnLst>
                                </p:cTn>
                              </p:par>
                              <p:par>
                                <p:cTn id="41" presetID="21" presetClass="entr" presetSubtype="1"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heel(1)">
                                      <p:cBhvr>
                                        <p:cTn id="43" dur="1250"/>
                                        <p:tgtEl>
                                          <p:spTgt spid="8"/>
                                        </p:tgtEl>
                                      </p:cBhvr>
                                    </p:animEffect>
                                  </p:childTnLst>
                                </p:cTn>
                              </p:par>
                              <p:par>
                                <p:cTn id="44" presetID="21" presetClass="entr" presetSubtype="1"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heel(1)">
                                      <p:cBhvr>
                                        <p:cTn id="46" dur="1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728864" y="4686300"/>
            <a:ext cx="4830271" cy="2173760"/>
            <a:chOff x="-1" y="847305"/>
            <a:chExt cx="6440361" cy="2898348"/>
          </a:xfrm>
        </p:grpSpPr>
        <p:sp>
          <p:nvSpPr>
            <p:cNvPr id="4" name="TextBox 4"/>
            <p:cNvSpPr txBox="1"/>
            <p:nvPr/>
          </p:nvSpPr>
          <p:spPr>
            <a:xfrm>
              <a:off x="-1" y="2206770"/>
              <a:ext cx="6440361" cy="1538883"/>
            </a:xfrm>
            <a:prstGeom prst="rect">
              <a:avLst/>
            </a:prstGeom>
          </p:spPr>
          <p:txBody>
            <a:bodyPr lIns="0" tIns="0" rIns="0" bIns="0" rtlCol="0" anchor="t">
              <a:spAutoFit/>
            </a:bodyPr>
            <a:lstStyle/>
            <a:p>
              <a:pPr>
                <a:lnSpc>
                  <a:spcPts val="8800"/>
                </a:lnSpc>
              </a:pPr>
              <a:endParaRPr lang="en-US" sz="8000">
                <a:solidFill>
                  <a:srgbClr val="2B2B2B"/>
                </a:solidFill>
                <a:latin typeface="Poppins Bold Bold"/>
              </a:endParaRPr>
            </a:p>
          </p:txBody>
        </p:sp>
        <p:sp>
          <p:nvSpPr>
            <p:cNvPr id="5" name="TextBox 5"/>
            <p:cNvSpPr txBox="1"/>
            <p:nvPr/>
          </p:nvSpPr>
          <p:spPr>
            <a:xfrm>
              <a:off x="-1" y="847305"/>
              <a:ext cx="6440361" cy="1499727"/>
            </a:xfrm>
            <a:prstGeom prst="rect">
              <a:avLst/>
            </a:prstGeom>
          </p:spPr>
          <p:txBody>
            <a:bodyPr lIns="0" tIns="0" rIns="0" bIns="0" rtlCol="0" anchor="t">
              <a:spAutoFit/>
            </a:bodyPr>
            <a:lstStyle/>
            <a:p>
              <a:pPr algn="ctr">
                <a:lnSpc>
                  <a:spcPts val="4480"/>
                </a:lnSpc>
              </a:pPr>
              <a:r>
                <a:rPr lang="en-US" sz="3200" dirty="0">
                  <a:solidFill>
                    <a:srgbClr val="2B2B2B"/>
                  </a:solidFill>
                  <a:latin typeface="Poppins Light"/>
                </a:rPr>
                <a:t>Thank you for listening </a:t>
              </a:r>
            </a:p>
            <a:p>
              <a:pPr algn="ctr">
                <a:lnSpc>
                  <a:spcPts val="4480"/>
                </a:lnSpc>
              </a:pPr>
              <a:r>
                <a:rPr lang="en-US" sz="3200" dirty="0">
                  <a:solidFill>
                    <a:srgbClr val="2B2B2B"/>
                  </a:solidFill>
                  <a:latin typeface="Poppins Light"/>
                </a:rPr>
                <a:t>Have a good day!!!</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137" r="26406"/>
          <a:stretch>
            <a:fillRect/>
          </a:stretch>
        </p:blipFill>
        <p:spPr>
          <a:xfrm>
            <a:off x="0" y="0"/>
            <a:ext cx="7940017" cy="10287000"/>
          </a:xfrm>
          <a:prstGeom prst="rect">
            <a:avLst/>
          </a:prstGeom>
        </p:spPr>
      </p:pic>
      <p:grpSp>
        <p:nvGrpSpPr>
          <p:cNvPr id="3" name="Group 3"/>
          <p:cNvGrpSpPr/>
          <p:nvPr/>
        </p:nvGrpSpPr>
        <p:grpSpPr>
          <a:xfrm>
            <a:off x="8840180" y="2476500"/>
            <a:ext cx="8419119" cy="6329364"/>
            <a:chOff x="-1" y="-445008"/>
            <a:chExt cx="11225492" cy="8439152"/>
          </a:xfrm>
        </p:grpSpPr>
        <p:sp>
          <p:nvSpPr>
            <p:cNvPr id="4" name="TextBox 4"/>
            <p:cNvSpPr txBox="1"/>
            <p:nvPr/>
          </p:nvSpPr>
          <p:spPr>
            <a:xfrm>
              <a:off x="119257" y="3110243"/>
              <a:ext cx="10986976" cy="4883901"/>
            </a:xfrm>
            <a:prstGeom prst="rect">
              <a:avLst/>
            </a:prstGeom>
          </p:spPr>
          <p:txBody>
            <a:bodyPr lIns="0" tIns="0" rIns="0" bIns="0" rtlCol="0" anchor="t">
              <a:spAutoFit/>
            </a:bodyPr>
            <a:lstStyle/>
            <a:p>
              <a:pPr algn="just">
                <a:lnSpc>
                  <a:spcPts val="3640"/>
                </a:lnSpc>
              </a:pPr>
              <a:r>
                <a:rPr lang="vi-VN" sz="2400" b="0" i="0" u="none" strike="noStrike" dirty="0">
                  <a:solidFill>
                    <a:schemeClr val="bg1"/>
                  </a:solidFill>
                  <a:effectLst/>
                  <a:latin typeface="Calibri" panose="020F0502020204030204" pitchFamily="34" charset="0"/>
                </a:rPr>
                <a:t>Bạn là một ứng viên đang muốn ứng tuyển vào vị trí data analyst thuộc team Marketplace của công ty X. Công ty X có sản phẩm chủ đạo là website ABC, là website tìm kiếm và so sánh booking khách sạn lớn thuộc top đầu thế giới. Team Marketplace là một team lớn gồm các data analysts, data scientists, data engineers và software developers đến từ nhiều quốc gia khác nhau. Nhiệm vụ của team là cung cấp các phần tích dữ liệu nhằm hỗ trợ việc đưa ra quyết định của công ty X.</a:t>
              </a:r>
              <a:endParaRPr lang="en-US" sz="2400" dirty="0">
                <a:solidFill>
                  <a:schemeClr val="bg1"/>
                </a:solidFill>
                <a:latin typeface="Poppins Light"/>
              </a:endParaRPr>
            </a:p>
          </p:txBody>
        </p:sp>
        <p:sp>
          <p:nvSpPr>
            <p:cNvPr id="5" name="TextBox 5"/>
            <p:cNvSpPr txBox="1"/>
            <p:nvPr/>
          </p:nvSpPr>
          <p:spPr>
            <a:xfrm>
              <a:off x="-1" y="-445008"/>
              <a:ext cx="11225492" cy="3043568"/>
            </a:xfrm>
            <a:prstGeom prst="rect">
              <a:avLst/>
            </a:prstGeom>
          </p:spPr>
          <p:txBody>
            <a:bodyPr lIns="0" tIns="0" rIns="0" bIns="0" rtlCol="0" anchor="t">
              <a:spAutoFit/>
            </a:bodyPr>
            <a:lstStyle/>
            <a:p>
              <a:pPr>
                <a:lnSpc>
                  <a:spcPts val="8800"/>
                </a:lnSpc>
              </a:pPr>
              <a:r>
                <a:rPr lang="en-US" sz="8000" dirty="0">
                  <a:solidFill>
                    <a:srgbClr val="FFFFFF"/>
                  </a:solidFill>
                  <a:latin typeface="Poppins Bold" panose="020B0604020202020204" charset="0"/>
                  <a:cs typeface="Poppins Bold" panose="020B0604020202020204" charset="0"/>
                </a:rPr>
                <a:t>Introduction to Dataset</a:t>
              </a:r>
            </a:p>
          </p:txBody>
        </p:sp>
      </p:gr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0" y="4523232"/>
            <a:ext cx="6533039" cy="1154162"/>
          </a:xfrm>
          <a:prstGeom prst="rect">
            <a:avLst/>
          </a:prstGeom>
        </p:spPr>
        <p:txBody>
          <a:bodyPr lIns="0" tIns="0" rIns="0" bIns="0" rtlCol="0" anchor="t">
            <a:spAutoFit/>
          </a:bodyPr>
          <a:lstStyle/>
          <a:p>
            <a:pPr algn="ctr">
              <a:lnSpc>
                <a:spcPts val="8800"/>
              </a:lnSpc>
            </a:pPr>
            <a:r>
              <a:rPr lang="en-US" sz="8000" dirty="0">
                <a:solidFill>
                  <a:schemeClr val="accent2">
                    <a:lumMod val="60000"/>
                    <a:lumOff val="40000"/>
                  </a:schemeClr>
                </a:solidFill>
                <a:latin typeface="Poppins Bold" panose="020B0604020202020204" charset="0"/>
                <a:cs typeface="Poppins Bold" panose="020B0604020202020204" charset="0"/>
              </a:rPr>
              <a:t>About Data</a:t>
            </a:r>
          </a:p>
        </p:txBody>
      </p:sp>
      <p:grpSp>
        <p:nvGrpSpPr>
          <p:cNvPr id="3" name="Group 3"/>
          <p:cNvGrpSpPr/>
          <p:nvPr/>
        </p:nvGrpSpPr>
        <p:grpSpPr>
          <a:xfrm>
            <a:off x="1722663" y="1808806"/>
            <a:ext cx="7183445" cy="436017"/>
            <a:chOff x="0" y="-28575"/>
            <a:chExt cx="9577926" cy="581356"/>
          </a:xfrm>
        </p:grpSpPr>
        <p:sp>
          <p:nvSpPr>
            <p:cNvPr id="4" name="TextBox 4"/>
            <p:cNvSpPr txBox="1"/>
            <p:nvPr/>
          </p:nvSpPr>
          <p:spPr>
            <a:xfrm>
              <a:off x="1976775" y="-28575"/>
              <a:ext cx="7601151" cy="560495"/>
            </a:xfrm>
            <a:prstGeom prst="rect">
              <a:avLst/>
            </a:prstGeom>
          </p:spPr>
          <p:txBody>
            <a:bodyPr lIns="0" tIns="0" rIns="0" bIns="0" rtlCol="0" anchor="t">
              <a:spAutoFit/>
            </a:bodyPr>
            <a:lstStyle/>
            <a:p>
              <a:pPr>
                <a:lnSpc>
                  <a:spcPts val="3380"/>
                </a:lnSpc>
              </a:pPr>
              <a:endParaRPr lang="en-US" sz="2600">
                <a:solidFill>
                  <a:srgbClr val="444444"/>
                </a:solidFill>
                <a:latin typeface="Poppins Light"/>
              </a:endParaRPr>
            </a:p>
          </p:txBody>
        </p:sp>
        <p:sp>
          <p:nvSpPr>
            <p:cNvPr id="5" name="TextBox 5"/>
            <p:cNvSpPr txBox="1"/>
            <p:nvPr/>
          </p:nvSpPr>
          <p:spPr>
            <a:xfrm>
              <a:off x="0" y="-28575"/>
              <a:ext cx="1551880" cy="581356"/>
            </a:xfrm>
            <a:prstGeom prst="rect">
              <a:avLst/>
            </a:prstGeom>
          </p:spPr>
          <p:txBody>
            <a:bodyPr lIns="0" tIns="0" rIns="0" bIns="0" rtlCol="0" anchor="t">
              <a:spAutoFit/>
            </a:bodyPr>
            <a:lstStyle/>
            <a:p>
              <a:pPr marL="0" lvl="0" indent="0">
                <a:lnSpc>
                  <a:spcPts val="3380"/>
                </a:lnSpc>
              </a:pPr>
              <a:r>
                <a:rPr lang="en-US" sz="2600">
                  <a:solidFill>
                    <a:schemeClr val="accent2">
                      <a:lumMod val="60000"/>
                      <a:lumOff val="40000"/>
                    </a:schemeClr>
                  </a:solidFill>
                  <a:latin typeface="Poppins Bold"/>
                </a:rPr>
                <a:t>1</a:t>
              </a:r>
            </a:p>
          </p:txBody>
        </p:sp>
      </p:grpSp>
      <p:grpSp>
        <p:nvGrpSpPr>
          <p:cNvPr id="6" name="Group 6"/>
          <p:cNvGrpSpPr/>
          <p:nvPr/>
        </p:nvGrpSpPr>
        <p:grpSpPr>
          <a:xfrm>
            <a:off x="1722663" y="4664296"/>
            <a:ext cx="6846311" cy="1274999"/>
            <a:chOff x="0" y="-6563"/>
            <a:chExt cx="9128414" cy="1699998"/>
          </a:xfrm>
        </p:grpSpPr>
        <p:sp>
          <p:nvSpPr>
            <p:cNvPr id="7" name="TextBox 7"/>
            <p:cNvSpPr txBox="1"/>
            <p:nvPr/>
          </p:nvSpPr>
          <p:spPr>
            <a:xfrm>
              <a:off x="0" y="-6563"/>
              <a:ext cx="1551880" cy="581356"/>
            </a:xfrm>
            <a:prstGeom prst="rect">
              <a:avLst/>
            </a:prstGeom>
          </p:spPr>
          <p:txBody>
            <a:bodyPr lIns="0" tIns="0" rIns="0" bIns="0" rtlCol="0" anchor="t">
              <a:spAutoFit/>
            </a:bodyPr>
            <a:lstStyle/>
            <a:p>
              <a:pPr marL="0" lvl="0" indent="0">
                <a:lnSpc>
                  <a:spcPts val="3380"/>
                </a:lnSpc>
              </a:pPr>
              <a:r>
                <a:rPr lang="en-US" sz="2600">
                  <a:solidFill>
                    <a:schemeClr val="accent2">
                      <a:lumMod val="60000"/>
                      <a:lumOff val="40000"/>
                    </a:schemeClr>
                  </a:solidFill>
                  <a:latin typeface="Poppins Bold"/>
                </a:rPr>
                <a:t>2</a:t>
              </a:r>
            </a:p>
          </p:txBody>
        </p:sp>
        <p:sp>
          <p:nvSpPr>
            <p:cNvPr id="8" name="TextBox 8"/>
            <p:cNvSpPr txBox="1"/>
            <p:nvPr/>
          </p:nvSpPr>
          <p:spPr>
            <a:xfrm>
              <a:off x="1527263" y="216108"/>
              <a:ext cx="7601151" cy="1477327"/>
            </a:xfrm>
            <a:prstGeom prst="rect">
              <a:avLst/>
            </a:prstGeom>
          </p:spPr>
          <p:txBody>
            <a:bodyPr lIns="0" tIns="0" rIns="0" bIns="0" rtlCol="0" anchor="t">
              <a:spAutoFit/>
            </a:bodyPr>
            <a:lstStyle/>
            <a:p>
              <a:pPr rtl="0" fontAlgn="base">
                <a:spcBef>
                  <a:spcPts val="0"/>
                </a:spcBef>
                <a:spcAft>
                  <a:spcPts val="0"/>
                </a:spcAft>
                <a:buFont typeface="Arial" panose="020B0604020202020204" pitchFamily="34" charset="0"/>
                <a:buChar char="•"/>
              </a:pPr>
              <a:r>
                <a:rPr lang="vi-VN" sz="2400" b="0" i="0" u="none" strike="noStrike" dirty="0">
                  <a:solidFill>
                    <a:schemeClr val="bg1">
                      <a:lumMod val="50000"/>
                    </a:schemeClr>
                  </a:solidFill>
                  <a:effectLst/>
                  <a:latin typeface="Calibri" panose="020F0502020204030204" pitchFamily="34" charset="0"/>
                </a:rPr>
                <a:t>Short: 0 – 14 </a:t>
              </a:r>
              <a:r>
                <a:rPr lang="en-US" sz="2400" b="0" i="0" u="none" strike="noStrike" dirty="0">
                  <a:solidFill>
                    <a:schemeClr val="bg1">
                      <a:lumMod val="50000"/>
                    </a:schemeClr>
                  </a:solidFill>
                  <a:effectLst/>
                  <a:latin typeface="Calibri" panose="020F0502020204030204" pitchFamily="34" charset="0"/>
                </a:rPr>
                <a:t>days</a:t>
              </a:r>
              <a:endParaRPr lang="vi-VN" sz="2400" b="0" i="0" u="none" strike="noStrike" dirty="0">
                <a:solidFill>
                  <a:schemeClr val="bg1">
                    <a:lumMod val="50000"/>
                  </a:schemeClr>
                </a:solidFill>
                <a:effectLst/>
                <a:latin typeface="Calibri" panose="020F0502020204030204" pitchFamily="34" charset="0"/>
              </a:endParaRPr>
            </a:p>
            <a:p>
              <a:pPr rtl="0" fontAlgn="base">
                <a:spcBef>
                  <a:spcPts val="0"/>
                </a:spcBef>
                <a:spcAft>
                  <a:spcPts val="0"/>
                </a:spcAft>
                <a:buFont typeface="Arial" panose="020B0604020202020204" pitchFamily="34" charset="0"/>
                <a:buChar char="•"/>
              </a:pPr>
              <a:r>
                <a:rPr lang="vi-VN" sz="2400" b="0" i="0" u="none" strike="noStrike" dirty="0">
                  <a:solidFill>
                    <a:schemeClr val="bg1">
                      <a:lumMod val="50000"/>
                    </a:schemeClr>
                  </a:solidFill>
                  <a:effectLst/>
                  <a:latin typeface="Calibri" panose="020F0502020204030204" pitchFamily="34" charset="0"/>
                </a:rPr>
                <a:t>Medium: 15 – 60 </a:t>
              </a:r>
              <a:r>
                <a:rPr lang="en-US" sz="2400" b="0" i="0" u="none" strike="noStrike" dirty="0">
                  <a:solidFill>
                    <a:schemeClr val="bg1">
                      <a:lumMod val="50000"/>
                    </a:schemeClr>
                  </a:solidFill>
                  <a:effectLst/>
                  <a:latin typeface="Calibri" panose="020F0502020204030204" pitchFamily="34" charset="0"/>
                </a:rPr>
                <a:t>days</a:t>
              </a:r>
              <a:endParaRPr lang="vi-VN" sz="2400" b="0" i="0" u="none" strike="noStrike" dirty="0">
                <a:solidFill>
                  <a:schemeClr val="bg1">
                    <a:lumMod val="50000"/>
                  </a:schemeClr>
                </a:solidFill>
                <a:effectLst/>
                <a:latin typeface="Calibri" panose="020F0502020204030204" pitchFamily="34" charset="0"/>
              </a:endParaRPr>
            </a:p>
            <a:p>
              <a:pPr rtl="0" fontAlgn="base">
                <a:spcBef>
                  <a:spcPts val="0"/>
                </a:spcBef>
                <a:spcAft>
                  <a:spcPts val="800"/>
                </a:spcAft>
                <a:buFont typeface="Arial" panose="020B0604020202020204" pitchFamily="34" charset="0"/>
                <a:buChar char="•"/>
              </a:pPr>
              <a:r>
                <a:rPr lang="vi-VN" sz="2400" b="0" i="0" u="none" strike="noStrike" dirty="0">
                  <a:solidFill>
                    <a:schemeClr val="bg1">
                      <a:lumMod val="50000"/>
                    </a:schemeClr>
                  </a:solidFill>
                  <a:effectLst/>
                  <a:latin typeface="Calibri" panose="020F0502020204030204" pitchFamily="34" charset="0"/>
                </a:rPr>
                <a:t>Long: </a:t>
              </a:r>
              <a:r>
                <a:rPr lang="en-US" sz="2400" b="0" i="0" u="none" strike="noStrike" dirty="0">
                  <a:solidFill>
                    <a:schemeClr val="bg1">
                      <a:lumMod val="50000"/>
                    </a:schemeClr>
                  </a:solidFill>
                  <a:effectLst/>
                  <a:latin typeface="Calibri" panose="020F0502020204030204" pitchFamily="34" charset="0"/>
                </a:rPr>
                <a:t>&gt;</a:t>
              </a:r>
              <a:r>
                <a:rPr lang="vi-VN" sz="2400" b="0" i="0" u="none" strike="noStrike" dirty="0">
                  <a:solidFill>
                    <a:schemeClr val="bg1">
                      <a:lumMod val="50000"/>
                    </a:schemeClr>
                  </a:solidFill>
                  <a:effectLst/>
                  <a:latin typeface="Calibri" panose="020F0502020204030204" pitchFamily="34" charset="0"/>
                </a:rPr>
                <a:t> 60</a:t>
              </a:r>
              <a:r>
                <a:rPr lang="en-US" sz="2400" b="0" i="0" u="none" strike="noStrike" dirty="0">
                  <a:solidFill>
                    <a:schemeClr val="bg1">
                      <a:lumMod val="50000"/>
                    </a:schemeClr>
                  </a:solidFill>
                  <a:effectLst/>
                  <a:latin typeface="Calibri" panose="020F0502020204030204" pitchFamily="34" charset="0"/>
                </a:rPr>
                <a:t> days</a:t>
              </a:r>
              <a:r>
                <a:rPr lang="vi-VN" sz="2400" b="0" i="0" u="none" strike="noStrike" dirty="0">
                  <a:solidFill>
                    <a:schemeClr val="bg1">
                      <a:lumMod val="50000"/>
                    </a:schemeClr>
                  </a:solidFill>
                  <a:effectLst/>
                  <a:latin typeface="Calibri" panose="020F0502020204030204" pitchFamily="34" charset="0"/>
                </a:rPr>
                <a:t> </a:t>
              </a:r>
            </a:p>
          </p:txBody>
        </p:sp>
      </p:grpSp>
      <p:grpSp>
        <p:nvGrpSpPr>
          <p:cNvPr id="9" name="Group 9"/>
          <p:cNvGrpSpPr/>
          <p:nvPr/>
        </p:nvGrpSpPr>
        <p:grpSpPr>
          <a:xfrm>
            <a:off x="1722663" y="6888748"/>
            <a:ext cx="6843812" cy="2433999"/>
            <a:chOff x="0" y="-28575"/>
            <a:chExt cx="9125082" cy="3245331"/>
          </a:xfrm>
        </p:grpSpPr>
        <p:sp>
          <p:nvSpPr>
            <p:cNvPr id="10" name="TextBox 10"/>
            <p:cNvSpPr txBox="1"/>
            <p:nvPr/>
          </p:nvSpPr>
          <p:spPr>
            <a:xfrm>
              <a:off x="0" y="-28575"/>
              <a:ext cx="1551880" cy="581356"/>
            </a:xfrm>
            <a:prstGeom prst="rect">
              <a:avLst/>
            </a:prstGeom>
          </p:spPr>
          <p:txBody>
            <a:bodyPr lIns="0" tIns="0" rIns="0" bIns="0" rtlCol="0" anchor="t">
              <a:spAutoFit/>
            </a:bodyPr>
            <a:lstStyle/>
            <a:p>
              <a:pPr marL="0" lvl="0" indent="0">
                <a:lnSpc>
                  <a:spcPts val="3380"/>
                </a:lnSpc>
              </a:pPr>
              <a:r>
                <a:rPr lang="en-US" sz="2600">
                  <a:solidFill>
                    <a:schemeClr val="accent2">
                      <a:lumMod val="60000"/>
                      <a:lumOff val="40000"/>
                    </a:schemeClr>
                  </a:solidFill>
                  <a:latin typeface="Poppins Bold"/>
                </a:rPr>
                <a:t>3</a:t>
              </a:r>
            </a:p>
          </p:txBody>
        </p:sp>
        <p:sp>
          <p:nvSpPr>
            <p:cNvPr id="11" name="TextBox 11"/>
            <p:cNvSpPr txBox="1"/>
            <p:nvPr/>
          </p:nvSpPr>
          <p:spPr>
            <a:xfrm>
              <a:off x="1523932" y="262102"/>
              <a:ext cx="7601150" cy="2954654"/>
            </a:xfrm>
            <a:prstGeom prst="rect">
              <a:avLst/>
            </a:prstGeom>
          </p:spPr>
          <p:txBody>
            <a:bodyPr lIns="0" tIns="0" rIns="0" bIns="0" rtlCol="0" anchor="t">
              <a:spAutoFit/>
            </a:bodyPr>
            <a:lstStyle/>
            <a:p>
              <a:pPr rtl="0" fontAlgn="base">
                <a:spcBef>
                  <a:spcPts val="0"/>
                </a:spcBef>
                <a:spcAft>
                  <a:spcPts val="0"/>
                </a:spcAft>
                <a:buFont typeface="Arial" panose="020B0604020202020204" pitchFamily="34" charset="0"/>
                <a:buChar char="•"/>
              </a:pPr>
              <a:r>
                <a:rPr lang="en-US" sz="2400" b="0" i="0" u="none" strike="noStrike" dirty="0">
                  <a:solidFill>
                    <a:schemeClr val="bg1">
                      <a:lumMod val="50000"/>
                    </a:schemeClr>
                  </a:solidFill>
                  <a:effectLst/>
                  <a:latin typeface="Calibri" panose="020F0502020204030204" pitchFamily="34" charset="0"/>
                </a:rPr>
                <a:t>Date</a:t>
              </a:r>
            </a:p>
            <a:p>
              <a:pPr rtl="0" fontAlgn="base">
                <a:spcBef>
                  <a:spcPts val="0"/>
                </a:spcBef>
                <a:spcAft>
                  <a:spcPts val="0"/>
                </a:spcAft>
                <a:buFont typeface="Arial" panose="020B0604020202020204" pitchFamily="34" charset="0"/>
                <a:buChar char="•"/>
              </a:pPr>
              <a:r>
                <a:rPr lang="en-US" sz="2400" dirty="0" err="1">
                  <a:solidFill>
                    <a:schemeClr val="bg1">
                      <a:lumMod val="50000"/>
                    </a:schemeClr>
                  </a:solidFill>
                  <a:latin typeface="Calibri" panose="020F0502020204030204" pitchFamily="34" charset="0"/>
                </a:rPr>
                <a:t>Ttt_group</a:t>
              </a:r>
              <a:endParaRPr lang="en-US" sz="2400" b="0" i="0" u="none" strike="noStrike" dirty="0">
                <a:solidFill>
                  <a:schemeClr val="bg1">
                    <a:lumMod val="50000"/>
                  </a:schemeClr>
                </a:solidFill>
                <a:effectLst/>
                <a:latin typeface="Calibri" panose="020F0502020204030204" pitchFamily="34" charset="0"/>
              </a:endParaRPr>
            </a:p>
            <a:p>
              <a:pPr rtl="0" fontAlgn="base">
                <a:spcBef>
                  <a:spcPts val="0"/>
                </a:spcBef>
                <a:spcAft>
                  <a:spcPts val="0"/>
                </a:spcAft>
                <a:buFont typeface="Arial" panose="020B0604020202020204" pitchFamily="34" charset="0"/>
                <a:buChar char="•"/>
              </a:pPr>
              <a:r>
                <a:rPr lang="vi-VN" sz="2400" b="0" i="0" u="none" strike="noStrike" dirty="0">
                  <a:solidFill>
                    <a:schemeClr val="bg1">
                      <a:lumMod val="50000"/>
                    </a:schemeClr>
                  </a:solidFill>
                  <a:effectLst/>
                  <a:latin typeface="Calibri" panose="020F0502020204030204" pitchFamily="34" charset="0"/>
                </a:rPr>
                <a:t>Clicks</a:t>
              </a:r>
              <a:endParaRPr lang="en-US" sz="2400" b="0" i="0" u="none" strike="noStrike" dirty="0">
                <a:solidFill>
                  <a:schemeClr val="bg1">
                    <a:lumMod val="50000"/>
                  </a:schemeClr>
                </a:solidFill>
                <a:effectLst/>
                <a:latin typeface="Calibri" panose="020F0502020204030204" pitchFamily="34" charset="0"/>
              </a:endParaRPr>
            </a:p>
            <a:p>
              <a:pPr rtl="0" fontAlgn="base">
                <a:spcBef>
                  <a:spcPts val="0"/>
                </a:spcBef>
                <a:spcAft>
                  <a:spcPts val="0"/>
                </a:spcAft>
                <a:buFont typeface="Arial" panose="020B0604020202020204" pitchFamily="34" charset="0"/>
                <a:buChar char="•"/>
              </a:pPr>
              <a:r>
                <a:rPr lang="en-US" sz="2400" b="0" i="0" u="none" strike="noStrike" dirty="0">
                  <a:solidFill>
                    <a:schemeClr val="bg1">
                      <a:lumMod val="50000"/>
                    </a:schemeClr>
                  </a:solidFill>
                  <a:effectLst/>
                  <a:latin typeface="Calibri" panose="020F0502020204030204" pitchFamily="34" charset="0"/>
                </a:rPr>
                <a:t>Cost</a:t>
              </a:r>
            </a:p>
            <a:p>
              <a:pPr rtl="0" fontAlgn="base">
                <a:spcBef>
                  <a:spcPts val="0"/>
                </a:spcBef>
                <a:spcAft>
                  <a:spcPts val="0"/>
                </a:spcAft>
                <a:buFont typeface="Arial" panose="020B0604020202020204" pitchFamily="34" charset="0"/>
                <a:buChar char="•"/>
              </a:pPr>
              <a:r>
                <a:rPr lang="vi-VN" sz="2400" b="0" i="0" u="none" strike="noStrike" dirty="0">
                  <a:solidFill>
                    <a:schemeClr val="bg1">
                      <a:lumMod val="50000"/>
                    </a:schemeClr>
                  </a:solidFill>
                  <a:effectLst/>
                  <a:latin typeface="Calibri" panose="020F0502020204030204" pitchFamily="34" charset="0"/>
                </a:rPr>
                <a:t>Bookings</a:t>
              </a:r>
              <a:endParaRPr lang="en-US" sz="2400" b="0" i="0" u="none" strike="noStrike" dirty="0">
                <a:solidFill>
                  <a:schemeClr val="bg1">
                    <a:lumMod val="50000"/>
                  </a:schemeClr>
                </a:solidFill>
                <a:effectLst/>
                <a:latin typeface="Calibri" panose="020F0502020204030204" pitchFamily="34" charset="0"/>
              </a:endParaRPr>
            </a:p>
            <a:p>
              <a:pPr rtl="0" fontAlgn="base">
                <a:spcBef>
                  <a:spcPts val="0"/>
                </a:spcBef>
                <a:spcAft>
                  <a:spcPts val="0"/>
                </a:spcAft>
                <a:buFont typeface="Arial" panose="020B0604020202020204" pitchFamily="34" charset="0"/>
                <a:buChar char="•"/>
              </a:pPr>
              <a:r>
                <a:rPr lang="vi-VN" sz="2400" b="0" i="0" u="none" strike="noStrike" dirty="0">
                  <a:solidFill>
                    <a:schemeClr val="bg1">
                      <a:lumMod val="50000"/>
                    </a:schemeClr>
                  </a:solidFill>
                  <a:effectLst/>
                  <a:latin typeface="Calibri" panose="020F0502020204030204" pitchFamily="34" charset="0"/>
                </a:rPr>
                <a:t>Booking_rev</a:t>
              </a:r>
              <a:endParaRPr lang="vi-VN" sz="1800" b="0" i="0" u="none" strike="noStrike" dirty="0">
                <a:solidFill>
                  <a:schemeClr val="bg1">
                    <a:lumMod val="50000"/>
                  </a:schemeClr>
                </a:solidFill>
                <a:effectLst/>
                <a:latin typeface="Calibri" panose="020F0502020204030204" pitchFamily="34" charset="0"/>
              </a:endParaRPr>
            </a:p>
          </p:txBody>
        </p:sp>
      </p:grpSp>
      <p:sp>
        <p:nvSpPr>
          <p:cNvPr id="12" name="AutoShape 12"/>
          <p:cNvSpPr/>
          <p:nvPr/>
        </p:nvSpPr>
        <p:spPr>
          <a:xfrm>
            <a:off x="1722663" y="3950798"/>
            <a:ext cx="7206883" cy="0"/>
          </a:xfrm>
          <a:prstGeom prst="line">
            <a:avLst/>
          </a:prstGeom>
          <a:ln w="9525" cap="rnd">
            <a:solidFill>
              <a:srgbClr val="000000">
                <a:alpha val="29804"/>
              </a:srgbClr>
            </a:solidFill>
            <a:prstDash val="solid"/>
            <a:headEnd type="none" w="sm" len="sm"/>
            <a:tailEnd type="none" w="sm" len="sm"/>
          </a:ln>
        </p:spPr>
      </p:sp>
      <p:sp>
        <p:nvSpPr>
          <p:cNvPr id="13" name="AutoShape 13"/>
          <p:cNvSpPr/>
          <p:nvPr/>
        </p:nvSpPr>
        <p:spPr>
          <a:xfrm>
            <a:off x="1722663" y="6191759"/>
            <a:ext cx="7206883" cy="0"/>
          </a:xfrm>
          <a:prstGeom prst="line">
            <a:avLst/>
          </a:prstGeom>
          <a:ln w="9525" cap="rnd">
            <a:solidFill>
              <a:srgbClr val="000000">
                <a:alpha val="29804"/>
              </a:srgbClr>
            </a:solidFill>
            <a:prstDash val="solid"/>
            <a:headEnd type="none" w="sm" len="sm"/>
            <a:tailEnd type="none" w="sm" len="sm"/>
          </a:ln>
        </p:spPr>
      </p:sp>
      <p:sp>
        <p:nvSpPr>
          <p:cNvPr id="14" name="TextBox 8">
            <a:extLst>
              <a:ext uri="{FF2B5EF4-FFF2-40B4-BE49-F238E27FC236}">
                <a16:creationId xmlns:a16="http://schemas.microsoft.com/office/drawing/2014/main" id="{17C73574-0A0E-8697-CEFC-442B30FCA760}"/>
              </a:ext>
            </a:extLst>
          </p:cNvPr>
          <p:cNvSpPr txBox="1"/>
          <p:nvPr/>
        </p:nvSpPr>
        <p:spPr>
          <a:xfrm>
            <a:off x="2868110" y="6554006"/>
            <a:ext cx="5700864" cy="420371"/>
          </a:xfrm>
          <a:prstGeom prst="rect">
            <a:avLst/>
          </a:prstGeom>
        </p:spPr>
        <p:txBody>
          <a:bodyPr lIns="0" tIns="0" rIns="0" bIns="0" rtlCol="0" anchor="t">
            <a:spAutoFit/>
          </a:bodyPr>
          <a:lstStyle/>
          <a:p>
            <a:pPr marL="0" lvl="0" indent="0">
              <a:lnSpc>
                <a:spcPts val="3380"/>
              </a:lnSpc>
            </a:pPr>
            <a:r>
              <a:rPr lang="en-US" sz="2600" b="1" dirty="0">
                <a:solidFill>
                  <a:srgbClr val="444444"/>
                </a:solidFill>
                <a:latin typeface="Poppins Light"/>
              </a:rPr>
              <a:t>Columns: </a:t>
            </a:r>
          </a:p>
        </p:txBody>
      </p:sp>
      <p:sp>
        <p:nvSpPr>
          <p:cNvPr id="18" name="TextBox 17">
            <a:extLst>
              <a:ext uri="{FF2B5EF4-FFF2-40B4-BE49-F238E27FC236}">
                <a16:creationId xmlns:a16="http://schemas.microsoft.com/office/drawing/2014/main" id="{9342BD30-184D-F72A-4E7B-AF3C2A601538}"/>
              </a:ext>
            </a:extLst>
          </p:cNvPr>
          <p:cNvSpPr txBox="1"/>
          <p:nvPr/>
        </p:nvSpPr>
        <p:spPr>
          <a:xfrm>
            <a:off x="2849373" y="2002320"/>
            <a:ext cx="6268963" cy="1569660"/>
          </a:xfrm>
          <a:prstGeom prst="rect">
            <a:avLst/>
          </a:prstGeom>
          <a:noFill/>
        </p:spPr>
        <p:txBody>
          <a:bodyPr wrap="square">
            <a:spAutoFit/>
          </a:bodyPr>
          <a:lstStyle/>
          <a:p>
            <a:r>
              <a:rPr lang="en-US" sz="2400" dirty="0">
                <a:solidFill>
                  <a:schemeClr val="bg1">
                    <a:lumMod val="50000"/>
                  </a:schemeClr>
                </a:solidFill>
              </a:rPr>
              <a:t>We are provided with daily performance data of 3 advertisers on the ABC website in 2019 in one country (out of the many countries that the ABC website operates)</a:t>
            </a:r>
          </a:p>
        </p:txBody>
      </p:sp>
      <p:sp>
        <p:nvSpPr>
          <p:cNvPr id="15" name="TextBox 8">
            <a:extLst>
              <a:ext uri="{FF2B5EF4-FFF2-40B4-BE49-F238E27FC236}">
                <a16:creationId xmlns:a16="http://schemas.microsoft.com/office/drawing/2014/main" id="{15FF7499-2E62-411F-4D65-18D6DA00B45F}"/>
              </a:ext>
            </a:extLst>
          </p:cNvPr>
          <p:cNvSpPr txBox="1"/>
          <p:nvPr/>
        </p:nvSpPr>
        <p:spPr>
          <a:xfrm>
            <a:off x="2901563" y="4313046"/>
            <a:ext cx="5700864" cy="420371"/>
          </a:xfrm>
          <a:prstGeom prst="rect">
            <a:avLst/>
          </a:prstGeom>
        </p:spPr>
        <p:txBody>
          <a:bodyPr lIns="0" tIns="0" rIns="0" bIns="0" rtlCol="0" anchor="t">
            <a:spAutoFit/>
          </a:bodyPr>
          <a:lstStyle/>
          <a:p>
            <a:pPr marL="0" lvl="0" indent="0">
              <a:lnSpc>
                <a:spcPts val="3380"/>
              </a:lnSpc>
            </a:pPr>
            <a:r>
              <a:rPr lang="en-US" sz="2600" b="1" dirty="0">
                <a:solidFill>
                  <a:srgbClr val="444444"/>
                </a:solidFill>
                <a:latin typeface="Poppins Light"/>
              </a:rPr>
              <a:t>Customer-Segment: </a:t>
            </a:r>
          </a:p>
        </p:txBody>
      </p:sp>
      <p:sp>
        <p:nvSpPr>
          <p:cNvPr id="19" name="TextBox 8">
            <a:extLst>
              <a:ext uri="{FF2B5EF4-FFF2-40B4-BE49-F238E27FC236}">
                <a16:creationId xmlns:a16="http://schemas.microsoft.com/office/drawing/2014/main" id="{673C9D3E-95A6-2651-B488-1B9195B2F2EE}"/>
              </a:ext>
            </a:extLst>
          </p:cNvPr>
          <p:cNvSpPr txBox="1"/>
          <p:nvPr/>
        </p:nvSpPr>
        <p:spPr>
          <a:xfrm>
            <a:off x="2868110" y="1517847"/>
            <a:ext cx="5700864" cy="420371"/>
          </a:xfrm>
          <a:prstGeom prst="rect">
            <a:avLst/>
          </a:prstGeom>
        </p:spPr>
        <p:txBody>
          <a:bodyPr lIns="0" tIns="0" rIns="0" bIns="0" rtlCol="0" anchor="t">
            <a:spAutoFit/>
          </a:bodyPr>
          <a:lstStyle/>
          <a:p>
            <a:pPr marL="0" lvl="0" indent="0">
              <a:lnSpc>
                <a:spcPts val="3380"/>
              </a:lnSpc>
            </a:pPr>
            <a:r>
              <a:rPr lang="en-US" sz="2600" b="1" dirty="0">
                <a:solidFill>
                  <a:srgbClr val="444444"/>
                </a:solidFill>
                <a:latin typeface="Poppins Light"/>
              </a:rPr>
              <a:t>Background: </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grpSp>
        <p:nvGrpSpPr>
          <p:cNvPr id="3" name="Group 3"/>
          <p:cNvGrpSpPr/>
          <p:nvPr/>
        </p:nvGrpSpPr>
        <p:grpSpPr>
          <a:xfrm>
            <a:off x="1066800" y="1790700"/>
            <a:ext cx="8419119" cy="1882366"/>
            <a:chOff x="0" y="66675"/>
            <a:chExt cx="11225492" cy="2509821"/>
          </a:xfrm>
        </p:grpSpPr>
        <p:sp>
          <p:nvSpPr>
            <p:cNvPr id="4" name="TextBox 4"/>
            <p:cNvSpPr txBox="1"/>
            <p:nvPr/>
          </p:nvSpPr>
          <p:spPr>
            <a:xfrm>
              <a:off x="0" y="2009503"/>
              <a:ext cx="10986976" cy="566993"/>
            </a:xfrm>
            <a:prstGeom prst="rect">
              <a:avLst/>
            </a:prstGeom>
          </p:spPr>
          <p:txBody>
            <a:bodyPr lIns="0" tIns="0" rIns="0" bIns="0" rtlCol="0" anchor="t">
              <a:spAutoFit/>
            </a:bodyPr>
            <a:lstStyle/>
            <a:p>
              <a:pPr>
                <a:lnSpc>
                  <a:spcPts val="3640"/>
                </a:lnSpc>
              </a:pPr>
              <a:endParaRPr lang="en-US" sz="2200">
                <a:solidFill>
                  <a:srgbClr val="FFFFFF"/>
                </a:solidFill>
                <a:latin typeface="Poppins Light"/>
              </a:endParaRPr>
            </a:p>
          </p:txBody>
        </p:sp>
        <p:sp>
          <p:nvSpPr>
            <p:cNvPr id="5" name="TextBox 5"/>
            <p:cNvSpPr txBox="1"/>
            <p:nvPr/>
          </p:nvSpPr>
          <p:spPr>
            <a:xfrm>
              <a:off x="0" y="66675"/>
              <a:ext cx="11225492" cy="1538883"/>
            </a:xfrm>
            <a:prstGeom prst="rect">
              <a:avLst/>
            </a:prstGeom>
          </p:spPr>
          <p:txBody>
            <a:bodyPr lIns="0" tIns="0" rIns="0" bIns="0" rtlCol="0" anchor="t">
              <a:spAutoFit/>
            </a:bodyPr>
            <a:lstStyle/>
            <a:p>
              <a:pPr>
                <a:lnSpc>
                  <a:spcPts val="8800"/>
                </a:lnSpc>
              </a:pPr>
              <a:r>
                <a:rPr lang="en-US" sz="8000" dirty="0">
                  <a:solidFill>
                    <a:srgbClr val="FFFFFF"/>
                  </a:solidFill>
                  <a:latin typeface="Poppins Bold" panose="020B0604020202020204" charset="0"/>
                  <a:cs typeface="Poppins Bold" panose="020B0604020202020204" charset="0"/>
                </a:rPr>
                <a:t>Requirement 1 </a:t>
              </a:r>
            </a:p>
          </p:txBody>
        </p:sp>
      </p:grpSp>
      <p:sp>
        <p:nvSpPr>
          <p:cNvPr id="7" name="TextBox 6">
            <a:extLst>
              <a:ext uri="{FF2B5EF4-FFF2-40B4-BE49-F238E27FC236}">
                <a16:creationId xmlns:a16="http://schemas.microsoft.com/office/drawing/2014/main" id="{1DA87963-143D-706D-41BD-8F3EF41766D5}"/>
              </a:ext>
            </a:extLst>
          </p:cNvPr>
          <p:cNvSpPr txBox="1"/>
          <p:nvPr/>
        </p:nvSpPr>
        <p:spPr>
          <a:xfrm>
            <a:off x="1066800" y="2818490"/>
            <a:ext cx="8240232" cy="7461786"/>
          </a:xfrm>
          <a:prstGeom prst="rect">
            <a:avLst/>
          </a:prstGeom>
          <a:noFill/>
        </p:spPr>
        <p:txBody>
          <a:bodyPr wrap="square">
            <a:spAutoFit/>
          </a:bodyPr>
          <a:lstStyle/>
          <a:p>
            <a:pPr algn="just" rtl="0">
              <a:lnSpc>
                <a:spcPct val="150000"/>
              </a:lnSpc>
              <a:spcBef>
                <a:spcPts val="0"/>
              </a:spcBef>
              <a:spcAft>
                <a:spcPts val="800"/>
              </a:spcAft>
            </a:pPr>
            <a:r>
              <a:rPr lang="vi-VN" sz="2200" b="0" i="0" u="none" strike="noStrike" dirty="0">
                <a:solidFill>
                  <a:schemeClr val="bg1"/>
                </a:solidFill>
                <a:effectLst/>
                <a:latin typeface="Calibri" panose="020F0502020204030204" pitchFamily="34" charset="0"/>
              </a:rPr>
              <a:t>Một trong những chỉ tiêu mà team Marketplace quan tâm đó là tỷ lệ chuyển đổi của người dùng (conversion rate of users). Nói cách khác, họ quan tâm tới tỷ lệ người dùng mà có thể tìm được booking khách sạn phù hợp với nhu cầu của họ trên website ABC. Một cách để xác định điều này đó là tính tỷ lệ chuyển đổi booking (booking conversion), tính bằng cách lấy số lượng booking chia cho số lượng clicks.</a:t>
            </a:r>
            <a:endParaRPr lang="vi-VN" sz="2200" b="0" dirty="0">
              <a:solidFill>
                <a:schemeClr val="bg1"/>
              </a:solidFill>
              <a:effectLst/>
            </a:endParaRPr>
          </a:p>
          <a:p>
            <a:pPr algn="just" rtl="0">
              <a:lnSpc>
                <a:spcPct val="150000"/>
              </a:lnSpc>
              <a:spcBef>
                <a:spcPts val="0"/>
              </a:spcBef>
              <a:spcAft>
                <a:spcPts val="800"/>
              </a:spcAft>
            </a:pPr>
            <a:r>
              <a:rPr lang="vi-VN" sz="2200" b="0" i="0" u="none" strike="noStrike" dirty="0">
                <a:solidFill>
                  <a:schemeClr val="bg1"/>
                </a:solidFill>
                <a:effectLst/>
                <a:latin typeface="Calibri" panose="020F0502020204030204" pitchFamily="34" charset="0"/>
              </a:rPr>
              <a:t>Bạn hãy:</a:t>
            </a:r>
            <a:endParaRPr lang="vi-VN" sz="2200" b="0" dirty="0">
              <a:solidFill>
                <a:schemeClr val="bg1"/>
              </a:solidFill>
              <a:effectLst/>
            </a:endParaRPr>
          </a:p>
          <a:p>
            <a:pPr algn="just" rtl="0" fontAlgn="base">
              <a:lnSpc>
                <a:spcPct val="150000"/>
              </a:lnSpc>
              <a:spcBef>
                <a:spcPts val="0"/>
              </a:spcBef>
              <a:spcAft>
                <a:spcPts val="0"/>
              </a:spcAft>
              <a:buFont typeface="Arial" panose="020B0604020202020204" pitchFamily="34" charset="0"/>
              <a:buChar char="•"/>
            </a:pPr>
            <a:r>
              <a:rPr lang="vi-VN" sz="2200" b="0" i="0" u="none" strike="noStrike" dirty="0">
                <a:solidFill>
                  <a:schemeClr val="bg1"/>
                </a:solidFill>
                <a:effectLst/>
                <a:latin typeface="Calibri" panose="020F0502020204030204" pitchFamily="34" charset="0"/>
              </a:rPr>
              <a:t>Vẽ biểu đồ dailly booking conversion cho cả năm 2019 cho website ABC</a:t>
            </a:r>
          </a:p>
          <a:p>
            <a:pPr algn="just" rtl="0" fontAlgn="base">
              <a:lnSpc>
                <a:spcPct val="150000"/>
              </a:lnSpc>
              <a:spcBef>
                <a:spcPts val="0"/>
              </a:spcBef>
              <a:spcAft>
                <a:spcPts val="0"/>
              </a:spcAft>
              <a:buFont typeface="Arial" panose="020B0604020202020204" pitchFamily="34" charset="0"/>
              <a:buChar char="•"/>
            </a:pPr>
            <a:r>
              <a:rPr lang="vi-VN" sz="2200" b="0" i="0" u="none" strike="noStrike" dirty="0">
                <a:solidFill>
                  <a:schemeClr val="bg1"/>
                </a:solidFill>
                <a:effectLst/>
                <a:latin typeface="Calibri" panose="020F0502020204030204" pitchFamily="34" charset="0"/>
              </a:rPr>
              <a:t>Bạn có nhận thấy xu hướng gì không? Những yếu tố nào thúc đẩy xu hướng này? (What are the main drivers of this trend?)</a:t>
            </a:r>
          </a:p>
          <a:p>
            <a:pPr algn="just" rtl="0" fontAlgn="base">
              <a:lnSpc>
                <a:spcPct val="150000"/>
              </a:lnSpc>
              <a:spcBef>
                <a:spcPts val="0"/>
              </a:spcBef>
              <a:spcAft>
                <a:spcPts val="800"/>
              </a:spcAft>
              <a:buFont typeface="Arial" panose="020B0604020202020204" pitchFamily="34" charset="0"/>
              <a:buChar char="•"/>
            </a:pPr>
            <a:r>
              <a:rPr lang="vi-VN" sz="2200" b="0" i="0" u="none" strike="noStrike" dirty="0">
                <a:solidFill>
                  <a:schemeClr val="bg1"/>
                </a:solidFill>
                <a:effectLst/>
                <a:latin typeface="Calibri" panose="020F0502020204030204" pitchFamily="34" charset="0"/>
              </a:rPr>
              <a:t>Bạn có đoán được những dữ liệu này là của quốc gia nào không? Bạn phỏng đoán dựa trên cơ sở nào?</a:t>
            </a:r>
          </a:p>
          <a:p>
            <a:pPr algn="just">
              <a:lnSpc>
                <a:spcPct val="150000"/>
              </a:lnSpc>
            </a:pPr>
            <a:endParaRPr lang="en-US" sz="2200" dirty="0">
              <a:solidFill>
                <a:schemeClr val="bg1"/>
              </a:solidFill>
              <a:latin typeface="Poppins Light" panose="00000400000000000000" pitchFamily="2" charset="0"/>
              <a:cs typeface="Poppins Light" panose="00000400000000000000" pitchFamily="2" charset="0"/>
            </a:endParaRPr>
          </a:p>
        </p:txBody>
      </p:sp>
      <p:pic>
        <p:nvPicPr>
          <p:cNvPr id="8" name="Picture 2">
            <a:extLst>
              <a:ext uri="{FF2B5EF4-FFF2-40B4-BE49-F238E27FC236}">
                <a16:creationId xmlns:a16="http://schemas.microsoft.com/office/drawing/2014/main" id="{5AF7CD60-8BF4-6EFE-7F4D-1C2894000BA1}"/>
              </a:ext>
            </a:extLst>
          </p:cNvPr>
          <p:cNvPicPr>
            <a:picLocks noChangeAspect="1"/>
          </p:cNvPicPr>
          <p:nvPr/>
        </p:nvPicPr>
        <p:blipFill rotWithShape="1">
          <a:blip r:embed="rId3"/>
          <a:srcRect l="31726" r="16816"/>
          <a:stretch/>
        </p:blipFill>
        <p:spPr>
          <a:xfrm>
            <a:off x="10347982" y="0"/>
            <a:ext cx="7940018" cy="10287000"/>
          </a:xfrm>
          <a:prstGeom prst="rect">
            <a:avLst/>
          </a:prstGeom>
        </p:spPr>
      </p:pic>
    </p:spTree>
    <p:extLst>
      <p:ext uri="{BB962C8B-B14F-4D97-AF65-F5344CB8AC3E}">
        <p14:creationId xmlns:p14="http://schemas.microsoft.com/office/powerpoint/2010/main" val="182197540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grpSp>
        <p:nvGrpSpPr>
          <p:cNvPr id="3" name="Group 3"/>
          <p:cNvGrpSpPr/>
          <p:nvPr/>
        </p:nvGrpSpPr>
        <p:grpSpPr>
          <a:xfrm>
            <a:off x="838200" y="1790700"/>
            <a:ext cx="8647719" cy="7673695"/>
            <a:chOff x="-304800" y="66675"/>
            <a:chExt cx="11530292" cy="10231593"/>
          </a:xfrm>
        </p:grpSpPr>
        <p:sp>
          <p:nvSpPr>
            <p:cNvPr id="4" name="TextBox 4"/>
            <p:cNvSpPr txBox="1"/>
            <p:nvPr/>
          </p:nvSpPr>
          <p:spPr>
            <a:xfrm>
              <a:off x="0" y="2009503"/>
              <a:ext cx="10986976" cy="8288765"/>
            </a:xfrm>
            <a:prstGeom prst="rect">
              <a:avLst/>
            </a:prstGeom>
          </p:spPr>
          <p:txBody>
            <a:bodyPr wrap="square" lIns="0" tIns="0" rIns="0" bIns="0" rtlCol="0" anchor="t">
              <a:spAutoFit/>
            </a:bodyPr>
            <a:lstStyle/>
            <a:p>
              <a:pPr algn="just" rtl="0">
                <a:lnSpc>
                  <a:spcPct val="150000"/>
                </a:lnSpc>
                <a:spcBef>
                  <a:spcPts val="0"/>
                </a:spcBef>
                <a:spcAft>
                  <a:spcPts val="800"/>
                </a:spcAft>
              </a:pPr>
              <a:r>
                <a:rPr lang="vi-VN" sz="2200" b="0" i="0" u="none" strike="noStrike" dirty="0">
                  <a:solidFill>
                    <a:schemeClr val="bg1"/>
                  </a:solidFill>
                  <a:effectLst/>
                  <a:latin typeface="Calibri" panose="020F0502020204030204" pitchFamily="34" charset="0"/>
                </a:rPr>
                <a:t>Một trong những nhiệm vụ chính của bạn khi trở thành 1 Market Data Analyst là hiểu được hiệu quả hoạt động của các nhà quảng cáo (advertisers’ performance), sử dụng những bộ dataset tương tự như bộ mà bạn đã được cung cấp. Nếu nhìn từ góc độ của nhà quảng cáo:</a:t>
              </a:r>
              <a:endParaRPr lang="vi-VN" sz="2200" b="0" dirty="0">
                <a:solidFill>
                  <a:schemeClr val="bg1"/>
                </a:solidFill>
                <a:effectLst/>
              </a:endParaRPr>
            </a:p>
            <a:p>
              <a:pPr algn="just" rtl="0" fontAlgn="base">
                <a:lnSpc>
                  <a:spcPct val="150000"/>
                </a:lnSpc>
                <a:spcBef>
                  <a:spcPts val="0"/>
                </a:spcBef>
                <a:spcAft>
                  <a:spcPts val="0"/>
                </a:spcAft>
                <a:buFont typeface="Arial" panose="020B0604020202020204" pitchFamily="34" charset="0"/>
                <a:buChar char="•"/>
              </a:pPr>
              <a:r>
                <a:rPr lang="vi-VN" sz="2200" b="0" i="0" u="none" strike="noStrike" dirty="0">
                  <a:solidFill>
                    <a:schemeClr val="bg1"/>
                  </a:solidFill>
                  <a:effectLst/>
                  <a:latin typeface="Calibri" panose="020F0502020204030204" pitchFamily="34" charset="0"/>
                </a:rPr>
                <a:t>Giả sử mọi nhà quảng cáo đều có biên lợi nhuận (profit margin, tính bằng lợi nhuận / doanh thu từ booking) là 15% đốii với mọi phân khúc khách hàng (short, medium, long), hãy tính tổng lợi nhuận (total profit) của mỗi nhà quảng cáo trong năm.</a:t>
              </a:r>
            </a:p>
            <a:p>
              <a:pPr algn="just" rtl="0" fontAlgn="base">
                <a:lnSpc>
                  <a:spcPct val="150000"/>
                </a:lnSpc>
                <a:spcBef>
                  <a:spcPts val="0"/>
                </a:spcBef>
                <a:spcAft>
                  <a:spcPts val="800"/>
                </a:spcAft>
                <a:buFont typeface="Arial" panose="020B0604020202020204" pitchFamily="34" charset="0"/>
                <a:buChar char="•"/>
              </a:pPr>
              <a:r>
                <a:rPr lang="vi-VN" sz="2200" b="0" i="0" u="none" strike="noStrike" dirty="0">
                  <a:solidFill>
                    <a:schemeClr val="bg1"/>
                  </a:solidFill>
                  <a:effectLst/>
                  <a:latin typeface="Calibri" panose="020F0502020204030204" pitchFamily="34" charset="0"/>
                </a:rPr>
                <a:t>Dựa trên xu hướng mà bạn đã phát hiện được, bạn có đề xuất gì đối với mỗi nhà quảng cáo để cải thiện các chiến dịch quảng cáo của họ trong năm 2020?</a:t>
              </a:r>
            </a:p>
            <a:p>
              <a:pPr algn="just">
                <a:lnSpc>
                  <a:spcPts val="3640"/>
                </a:lnSpc>
              </a:pPr>
              <a:endParaRPr lang="en-US" sz="2200" dirty="0">
                <a:solidFill>
                  <a:srgbClr val="FFFFFF"/>
                </a:solidFill>
                <a:latin typeface="Poppins Light"/>
              </a:endParaRPr>
            </a:p>
          </p:txBody>
        </p:sp>
        <p:sp>
          <p:nvSpPr>
            <p:cNvPr id="5" name="TextBox 5"/>
            <p:cNvSpPr txBox="1"/>
            <p:nvPr/>
          </p:nvSpPr>
          <p:spPr>
            <a:xfrm>
              <a:off x="-304800" y="66675"/>
              <a:ext cx="11530292" cy="1538883"/>
            </a:xfrm>
            <a:prstGeom prst="rect">
              <a:avLst/>
            </a:prstGeom>
          </p:spPr>
          <p:txBody>
            <a:bodyPr wrap="square" lIns="0" tIns="0" rIns="0" bIns="0" rtlCol="0" anchor="t">
              <a:spAutoFit/>
            </a:bodyPr>
            <a:lstStyle/>
            <a:p>
              <a:pPr>
                <a:lnSpc>
                  <a:spcPts val="8800"/>
                </a:lnSpc>
              </a:pPr>
              <a:r>
                <a:rPr lang="en-US" sz="8000" dirty="0">
                  <a:solidFill>
                    <a:srgbClr val="FFFFFF"/>
                  </a:solidFill>
                  <a:latin typeface="Poppins Bold" panose="020B0604020202020204" charset="0"/>
                  <a:cs typeface="Poppins Bold" panose="020B0604020202020204" charset="0"/>
                </a:rPr>
                <a:t>Requirement 2</a:t>
              </a:r>
            </a:p>
          </p:txBody>
        </p:sp>
      </p:grpSp>
      <p:pic>
        <p:nvPicPr>
          <p:cNvPr id="6" name="Picture 4">
            <a:extLst>
              <a:ext uri="{FF2B5EF4-FFF2-40B4-BE49-F238E27FC236}">
                <a16:creationId xmlns:a16="http://schemas.microsoft.com/office/drawing/2014/main" id="{70BC450C-E8BA-0FC3-5F0F-5B5F879DB7CB}"/>
              </a:ext>
            </a:extLst>
          </p:cNvPr>
          <p:cNvPicPr>
            <a:picLocks noChangeAspect="1"/>
          </p:cNvPicPr>
          <p:nvPr/>
        </p:nvPicPr>
        <p:blipFill rotWithShape="1">
          <a:blip r:embed="rId2"/>
          <a:srcRect t="22760" r="26028" b="15596"/>
          <a:stretch/>
        </p:blipFill>
        <p:spPr>
          <a:xfrm>
            <a:off x="10058400" y="-24245"/>
            <a:ext cx="8229600" cy="10287000"/>
          </a:xfrm>
          <a:prstGeom prst="rect">
            <a:avLst/>
          </a:prstGeom>
        </p:spPr>
      </p:pic>
    </p:spTree>
    <p:extLst>
      <p:ext uri="{BB962C8B-B14F-4D97-AF65-F5344CB8AC3E}">
        <p14:creationId xmlns:p14="http://schemas.microsoft.com/office/powerpoint/2010/main" val="2948407311"/>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998AD0A8-4085-3DD6-2050-6FF5F04DFEC1}"/>
                  </a:ext>
                </a:extLst>
              </p:cNvPr>
              <p:cNvGraphicFramePr>
                <a:graphicFrameLocks noGrp="1"/>
              </p:cNvGraphicFramePr>
              <p:nvPr>
                <p:extLst>
                  <p:ext uri="{D42A27DB-BD31-4B8C-83A1-F6EECF244321}">
                    <p14:modId xmlns:p14="http://schemas.microsoft.com/office/powerpoint/2010/main" val="353432643"/>
                  </p:ext>
                </p:extLst>
              </p:nvPr>
            </p:nvGraphicFramePr>
            <p:xfrm>
              <a:off x="0" y="0"/>
              <a:ext cx="18288000" cy="10287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Microsoft Power BI">
                <a:extLst>
                  <a:ext uri="{FF2B5EF4-FFF2-40B4-BE49-F238E27FC236}">
                    <a16:creationId xmlns:a16="http://schemas.microsoft.com/office/drawing/2014/main" id="{998AD0A8-4085-3DD6-2050-6FF5F04DFEC1}"/>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8288000" cy="10287000"/>
              </a:xfrm>
              <a:prstGeom prst="rect">
                <a:avLst/>
              </a:prstGeom>
            </p:spPr>
          </p:pic>
        </mc:Fallback>
      </mc:AlternateContent>
    </p:spTree>
    <p:extLst>
      <p:ext uri="{BB962C8B-B14F-4D97-AF65-F5344CB8AC3E}">
        <p14:creationId xmlns:p14="http://schemas.microsoft.com/office/powerpoint/2010/main" val="3552563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3129831" y="2810144"/>
            <a:ext cx="4947894" cy="2188582"/>
            <a:chOff x="0" y="-66675"/>
            <a:chExt cx="6597192" cy="2918109"/>
          </a:xfrm>
        </p:grpSpPr>
        <p:sp>
          <p:nvSpPr>
            <p:cNvPr id="6" name="TextBox 6"/>
            <p:cNvSpPr txBox="1"/>
            <p:nvPr/>
          </p:nvSpPr>
          <p:spPr>
            <a:xfrm>
              <a:off x="0" y="-66675"/>
              <a:ext cx="4967792" cy="769441"/>
            </a:xfrm>
            <a:prstGeom prst="rect">
              <a:avLst/>
            </a:prstGeom>
          </p:spPr>
          <p:txBody>
            <a:bodyPr lIns="0" tIns="0" rIns="0" bIns="0" rtlCol="0" anchor="t">
              <a:spAutoFit/>
            </a:bodyPr>
            <a:lstStyle/>
            <a:p>
              <a:pPr marL="0" lvl="0" indent="0" algn="l">
                <a:lnSpc>
                  <a:spcPts val="4480"/>
                </a:lnSpc>
                <a:spcBef>
                  <a:spcPct val="0"/>
                </a:spcBef>
              </a:pPr>
              <a:r>
                <a:rPr lang="en-US" sz="3200" u="none" spc="-32" dirty="0">
                  <a:solidFill>
                    <a:srgbClr val="2B2B2B"/>
                  </a:solidFill>
                  <a:latin typeface="Poppins Bold"/>
                </a:rPr>
                <a:t>Timeline </a:t>
              </a:r>
            </a:p>
          </p:txBody>
        </p:sp>
        <p:sp>
          <p:nvSpPr>
            <p:cNvPr id="7" name="TextBox 7"/>
            <p:cNvSpPr txBox="1"/>
            <p:nvPr/>
          </p:nvSpPr>
          <p:spPr>
            <a:xfrm>
              <a:off x="0" y="851313"/>
              <a:ext cx="6597192" cy="2000121"/>
            </a:xfrm>
            <a:prstGeom prst="rect">
              <a:avLst/>
            </a:prstGeom>
          </p:spPr>
          <p:txBody>
            <a:bodyPr lIns="0" tIns="0" rIns="0" bIns="0" rtlCol="0" anchor="t">
              <a:spAutoFit/>
            </a:bodyPr>
            <a:lstStyle/>
            <a:p>
              <a:pPr marL="0" lvl="1" indent="0" algn="just">
                <a:lnSpc>
                  <a:spcPts val="3978"/>
                </a:lnSpc>
                <a:spcBef>
                  <a:spcPct val="0"/>
                </a:spcBef>
              </a:pPr>
              <a:r>
                <a:rPr lang="en-US" sz="2600" u="none" dirty="0">
                  <a:solidFill>
                    <a:srgbClr val="2B2B2B"/>
                  </a:solidFill>
                  <a:latin typeface="Poppins Light"/>
                </a:rPr>
                <a:t>Cao điểm vào tháng 6 – 9</a:t>
              </a:r>
            </a:p>
            <a:p>
              <a:pPr marL="0" lvl="1" indent="0" algn="just">
                <a:lnSpc>
                  <a:spcPts val="3978"/>
                </a:lnSpc>
                <a:spcBef>
                  <a:spcPct val="0"/>
                </a:spcBef>
              </a:pPr>
              <a:r>
                <a:rPr lang="en-US" sz="2600" dirty="0">
                  <a:solidFill>
                    <a:srgbClr val="2B2B2B"/>
                  </a:solidFill>
                  <a:latin typeface="Poppins Light"/>
                </a:rPr>
                <a:t>Sau đó </a:t>
              </a:r>
              <a:r>
                <a:rPr lang="en-US" sz="2600" dirty="0" err="1">
                  <a:solidFill>
                    <a:srgbClr val="2B2B2B"/>
                  </a:solidFill>
                  <a:latin typeface="Poppins Light"/>
                </a:rPr>
                <a:t>giảm</a:t>
              </a:r>
              <a:r>
                <a:rPr lang="en-US" sz="2600" dirty="0">
                  <a:solidFill>
                    <a:srgbClr val="2B2B2B"/>
                  </a:solidFill>
                  <a:latin typeface="Poppins Light"/>
                </a:rPr>
                <a:t> </a:t>
              </a:r>
              <a:r>
                <a:rPr lang="en-US" sz="2600" dirty="0" err="1">
                  <a:solidFill>
                    <a:srgbClr val="2B2B2B"/>
                  </a:solidFill>
                  <a:latin typeface="Poppins Light"/>
                </a:rPr>
                <a:t>đần</a:t>
              </a:r>
              <a:r>
                <a:rPr lang="en-US" sz="2600" dirty="0">
                  <a:solidFill>
                    <a:srgbClr val="2B2B2B"/>
                  </a:solidFill>
                  <a:latin typeface="Poppins Light"/>
                </a:rPr>
                <a:t> từ tháng 10 đến tháng 3 năm </a:t>
              </a:r>
              <a:r>
                <a:rPr lang="en-US" sz="2600" dirty="0" err="1">
                  <a:solidFill>
                    <a:srgbClr val="2B2B2B"/>
                  </a:solidFill>
                  <a:latin typeface="Poppins Light"/>
                </a:rPr>
                <a:t>sau</a:t>
              </a:r>
              <a:endParaRPr lang="en-US" sz="2600" u="none" dirty="0">
                <a:solidFill>
                  <a:srgbClr val="2B2B2B"/>
                </a:solidFill>
                <a:latin typeface="Poppins Light"/>
              </a:endParaRPr>
            </a:p>
          </p:txBody>
        </p:sp>
      </p:grpSp>
      <p:grpSp>
        <p:nvGrpSpPr>
          <p:cNvPr id="8" name="Group 8"/>
          <p:cNvGrpSpPr/>
          <p:nvPr/>
        </p:nvGrpSpPr>
        <p:grpSpPr>
          <a:xfrm>
            <a:off x="11478683" y="2810144"/>
            <a:ext cx="5203248" cy="2704394"/>
            <a:chOff x="0" y="-66675"/>
            <a:chExt cx="6937664" cy="3605858"/>
          </a:xfrm>
        </p:grpSpPr>
        <p:sp>
          <p:nvSpPr>
            <p:cNvPr id="9" name="TextBox 9"/>
            <p:cNvSpPr txBox="1"/>
            <p:nvPr/>
          </p:nvSpPr>
          <p:spPr>
            <a:xfrm>
              <a:off x="0" y="-66675"/>
              <a:ext cx="4967792" cy="769442"/>
            </a:xfrm>
            <a:prstGeom prst="rect">
              <a:avLst/>
            </a:prstGeom>
          </p:spPr>
          <p:txBody>
            <a:bodyPr lIns="0" tIns="0" rIns="0" bIns="0" rtlCol="0" anchor="t">
              <a:spAutoFit/>
            </a:bodyPr>
            <a:lstStyle/>
            <a:p>
              <a:pPr marL="0" lvl="0" indent="0">
                <a:lnSpc>
                  <a:spcPts val="4480"/>
                </a:lnSpc>
              </a:pPr>
              <a:r>
                <a:rPr lang="en-US" sz="3200" spc="-32" dirty="0">
                  <a:solidFill>
                    <a:srgbClr val="2B2B2B"/>
                  </a:solidFill>
                  <a:latin typeface="Poppins Bold"/>
                </a:rPr>
                <a:t>Climate</a:t>
              </a:r>
            </a:p>
          </p:txBody>
        </p:sp>
        <p:sp>
          <p:nvSpPr>
            <p:cNvPr id="10" name="TextBox 10"/>
            <p:cNvSpPr txBox="1"/>
            <p:nvPr/>
          </p:nvSpPr>
          <p:spPr>
            <a:xfrm>
              <a:off x="0" y="849901"/>
              <a:ext cx="6937664" cy="2689282"/>
            </a:xfrm>
            <a:prstGeom prst="rect">
              <a:avLst/>
            </a:prstGeom>
          </p:spPr>
          <p:txBody>
            <a:bodyPr lIns="0" tIns="0" rIns="0" bIns="0" rtlCol="0" anchor="t">
              <a:spAutoFit/>
            </a:bodyPr>
            <a:lstStyle/>
            <a:p>
              <a:pPr algn="just">
                <a:lnSpc>
                  <a:spcPts val="3978"/>
                </a:lnSpc>
              </a:pPr>
              <a:r>
                <a:rPr lang="en-US" sz="2600" dirty="0">
                  <a:solidFill>
                    <a:srgbClr val="2B2B2B"/>
                  </a:solidFill>
                  <a:latin typeface="Poppins Light"/>
                </a:rPr>
                <a:t>Đây là </a:t>
              </a:r>
              <a:r>
                <a:rPr lang="en-US" sz="2600" dirty="0" err="1">
                  <a:solidFill>
                    <a:srgbClr val="2B2B2B"/>
                  </a:solidFill>
                  <a:latin typeface="Poppins Light"/>
                </a:rPr>
                <a:t>nơi</a:t>
              </a:r>
              <a:r>
                <a:rPr lang="en-US" sz="2600" dirty="0">
                  <a:solidFill>
                    <a:srgbClr val="2B2B2B"/>
                  </a:solidFill>
                  <a:latin typeface="Poppins Light"/>
                </a:rPr>
                <a:t> có </a:t>
              </a:r>
              <a:r>
                <a:rPr lang="en-US" sz="2600" dirty="0" err="1">
                  <a:solidFill>
                    <a:srgbClr val="2B2B2B"/>
                  </a:solidFill>
                  <a:latin typeface="Poppins Light"/>
                </a:rPr>
                <a:t>khí</a:t>
              </a:r>
              <a:r>
                <a:rPr lang="en-US" sz="2600" dirty="0">
                  <a:solidFill>
                    <a:srgbClr val="2B2B2B"/>
                  </a:solidFill>
                  <a:latin typeface="Poppins Light"/>
                </a:rPr>
                <a:t> </a:t>
              </a:r>
              <a:r>
                <a:rPr lang="en-US" sz="2600" dirty="0" err="1">
                  <a:solidFill>
                    <a:srgbClr val="2B2B2B"/>
                  </a:solidFill>
                  <a:latin typeface="Poppins Light"/>
                </a:rPr>
                <a:t>hậu</a:t>
              </a:r>
              <a:r>
                <a:rPr lang="en-US" sz="2600" dirty="0">
                  <a:solidFill>
                    <a:srgbClr val="2B2B2B"/>
                  </a:solidFill>
                  <a:latin typeface="Poppins Light"/>
                </a:rPr>
                <a:t> </a:t>
              </a:r>
              <a:r>
                <a:rPr lang="en-US" sz="2600" dirty="0" err="1">
                  <a:solidFill>
                    <a:srgbClr val="2B2B2B"/>
                  </a:solidFill>
                  <a:latin typeface="Poppins Light"/>
                </a:rPr>
                <a:t>thu</a:t>
              </a:r>
              <a:r>
                <a:rPr lang="en-US" sz="2600" dirty="0">
                  <a:solidFill>
                    <a:srgbClr val="2B2B2B"/>
                  </a:solidFill>
                  <a:latin typeface="Poppins Light"/>
                </a:rPr>
                <a:t> </a:t>
              </a:r>
              <a:r>
                <a:rPr lang="en-US" sz="2600" dirty="0" err="1">
                  <a:solidFill>
                    <a:srgbClr val="2B2B2B"/>
                  </a:solidFill>
                  <a:latin typeface="Poppins Light"/>
                </a:rPr>
                <a:t>hút</a:t>
              </a:r>
              <a:r>
                <a:rPr lang="en-US" sz="2600" dirty="0">
                  <a:solidFill>
                    <a:srgbClr val="2B2B2B"/>
                  </a:solidFill>
                  <a:latin typeface="Poppins Light"/>
                </a:rPr>
                <a:t> </a:t>
              </a:r>
              <a:r>
                <a:rPr lang="en-US" sz="2600" dirty="0" err="1">
                  <a:solidFill>
                    <a:srgbClr val="2B2B2B"/>
                  </a:solidFill>
                  <a:latin typeface="Poppins Light"/>
                </a:rPr>
                <a:t>khách</a:t>
              </a:r>
              <a:r>
                <a:rPr lang="en-US" sz="2600" dirty="0">
                  <a:solidFill>
                    <a:srgbClr val="2B2B2B"/>
                  </a:solidFill>
                  <a:latin typeface="Poppins Light"/>
                </a:rPr>
                <a:t> du lịch vào </a:t>
              </a:r>
              <a:r>
                <a:rPr lang="en-US" sz="2600" dirty="0" err="1">
                  <a:solidFill>
                    <a:srgbClr val="2B2B2B"/>
                  </a:solidFill>
                  <a:latin typeface="Poppins Light"/>
                </a:rPr>
                <a:t>mùa</a:t>
              </a:r>
              <a:r>
                <a:rPr lang="en-US" sz="2600" dirty="0">
                  <a:solidFill>
                    <a:srgbClr val="2B2B2B"/>
                  </a:solidFill>
                  <a:latin typeface="Poppins Light"/>
                </a:rPr>
                <a:t> </a:t>
              </a:r>
              <a:r>
                <a:rPr lang="en-US" sz="2600" dirty="0" err="1">
                  <a:solidFill>
                    <a:srgbClr val="2B2B2B"/>
                  </a:solidFill>
                  <a:latin typeface="Poppins Light"/>
                </a:rPr>
                <a:t>hè</a:t>
              </a:r>
              <a:r>
                <a:rPr lang="en-US" sz="2600" dirty="0">
                  <a:solidFill>
                    <a:srgbClr val="2B2B2B"/>
                  </a:solidFill>
                  <a:latin typeface="Poppins Light"/>
                </a:rPr>
                <a:t>, bên </a:t>
              </a:r>
              <a:r>
                <a:rPr lang="en-US" sz="2600" dirty="0" err="1">
                  <a:solidFill>
                    <a:srgbClr val="2B2B2B"/>
                  </a:solidFill>
                  <a:latin typeface="Poppins Light"/>
                </a:rPr>
                <a:t>cạnh</a:t>
              </a:r>
              <a:r>
                <a:rPr lang="en-US" sz="2600" dirty="0">
                  <a:solidFill>
                    <a:srgbClr val="2B2B2B"/>
                  </a:solidFill>
                  <a:latin typeface="Poppins Light"/>
                </a:rPr>
                <a:t> đó </a:t>
              </a:r>
              <a:r>
                <a:rPr lang="en-US" sz="2600" dirty="0" err="1">
                  <a:solidFill>
                    <a:srgbClr val="2B2B2B"/>
                  </a:solidFill>
                  <a:latin typeface="Poppins Light"/>
                </a:rPr>
                <a:t>mùa</a:t>
              </a:r>
              <a:r>
                <a:rPr lang="en-US" sz="2600" dirty="0">
                  <a:solidFill>
                    <a:srgbClr val="2B2B2B"/>
                  </a:solidFill>
                  <a:latin typeface="Poppins Light"/>
                </a:rPr>
                <a:t> đông là </a:t>
              </a:r>
              <a:r>
                <a:rPr lang="en-US" sz="2600" dirty="0" err="1">
                  <a:solidFill>
                    <a:srgbClr val="2B2B2B"/>
                  </a:solidFill>
                  <a:latin typeface="Poppins Light"/>
                </a:rPr>
                <a:t>mùa</a:t>
              </a:r>
              <a:r>
                <a:rPr lang="en-US" sz="2600" dirty="0">
                  <a:solidFill>
                    <a:srgbClr val="2B2B2B"/>
                  </a:solidFill>
                  <a:latin typeface="Poppins Light"/>
                </a:rPr>
                <a:t> ít </a:t>
              </a:r>
              <a:r>
                <a:rPr lang="en-US" sz="2600" dirty="0" err="1">
                  <a:solidFill>
                    <a:srgbClr val="2B2B2B"/>
                  </a:solidFill>
                  <a:latin typeface="Poppins Light"/>
                </a:rPr>
                <a:t>khách</a:t>
              </a:r>
              <a:r>
                <a:rPr lang="en-US" sz="2600" dirty="0">
                  <a:solidFill>
                    <a:srgbClr val="2B2B2B"/>
                  </a:solidFill>
                  <a:latin typeface="Poppins Light"/>
                </a:rPr>
                <a:t> du lịch nhất</a:t>
              </a:r>
            </a:p>
          </p:txBody>
        </p:sp>
      </p:grpSp>
      <p:grpSp>
        <p:nvGrpSpPr>
          <p:cNvPr id="11" name="Group 11"/>
          <p:cNvGrpSpPr/>
          <p:nvPr/>
        </p:nvGrpSpPr>
        <p:grpSpPr>
          <a:xfrm>
            <a:off x="3129831" y="6515180"/>
            <a:ext cx="4947894" cy="2188582"/>
            <a:chOff x="0" y="-66675"/>
            <a:chExt cx="6597192" cy="2918109"/>
          </a:xfrm>
        </p:grpSpPr>
        <p:sp>
          <p:nvSpPr>
            <p:cNvPr id="12" name="TextBox 12"/>
            <p:cNvSpPr txBox="1"/>
            <p:nvPr/>
          </p:nvSpPr>
          <p:spPr>
            <a:xfrm>
              <a:off x="0" y="-66675"/>
              <a:ext cx="4967792" cy="769441"/>
            </a:xfrm>
            <a:prstGeom prst="rect">
              <a:avLst/>
            </a:prstGeom>
          </p:spPr>
          <p:txBody>
            <a:bodyPr lIns="0" tIns="0" rIns="0" bIns="0" rtlCol="0" anchor="t">
              <a:spAutoFit/>
            </a:bodyPr>
            <a:lstStyle/>
            <a:p>
              <a:pPr marL="0" lvl="0" indent="0" algn="l">
                <a:lnSpc>
                  <a:spcPts val="4480"/>
                </a:lnSpc>
                <a:spcBef>
                  <a:spcPct val="0"/>
                </a:spcBef>
              </a:pPr>
              <a:r>
                <a:rPr lang="en-US" sz="3200" u="none" spc="-32">
                  <a:solidFill>
                    <a:srgbClr val="2B2B2B"/>
                  </a:solidFill>
                  <a:latin typeface="Poppins Bold"/>
                </a:rPr>
                <a:t>Booking</a:t>
              </a:r>
            </a:p>
          </p:txBody>
        </p:sp>
        <p:sp>
          <p:nvSpPr>
            <p:cNvPr id="13" name="TextBox 13"/>
            <p:cNvSpPr txBox="1"/>
            <p:nvPr/>
          </p:nvSpPr>
          <p:spPr>
            <a:xfrm>
              <a:off x="0" y="851313"/>
              <a:ext cx="6597192" cy="2000121"/>
            </a:xfrm>
            <a:prstGeom prst="rect">
              <a:avLst/>
            </a:prstGeom>
          </p:spPr>
          <p:txBody>
            <a:bodyPr lIns="0" tIns="0" rIns="0" bIns="0" rtlCol="0" anchor="t">
              <a:spAutoFit/>
            </a:bodyPr>
            <a:lstStyle/>
            <a:p>
              <a:pPr marL="0" lvl="1" indent="0" algn="just">
                <a:lnSpc>
                  <a:spcPts val="3978"/>
                </a:lnSpc>
                <a:spcBef>
                  <a:spcPct val="0"/>
                </a:spcBef>
              </a:pPr>
              <a:r>
                <a:rPr lang="en-US" sz="2600" dirty="0">
                  <a:solidFill>
                    <a:srgbClr val="2B2B2B"/>
                  </a:solidFill>
                  <a:latin typeface="Poppins Light"/>
                </a:rPr>
                <a:t>Đây là nước có </a:t>
              </a:r>
              <a:r>
                <a:rPr lang="en-US" sz="2600" dirty="0" err="1">
                  <a:solidFill>
                    <a:srgbClr val="2B2B2B"/>
                  </a:solidFill>
                  <a:latin typeface="Poppins Light"/>
                </a:rPr>
                <a:t>nghành</a:t>
              </a:r>
              <a:r>
                <a:rPr lang="en-US" sz="2600" dirty="0">
                  <a:solidFill>
                    <a:srgbClr val="2B2B2B"/>
                  </a:solidFill>
                  <a:latin typeface="Poppins Light"/>
                </a:rPr>
                <a:t> du lịch phát </a:t>
              </a:r>
              <a:r>
                <a:rPr lang="en-US" sz="2600" dirty="0" err="1">
                  <a:solidFill>
                    <a:srgbClr val="2B2B2B"/>
                  </a:solidFill>
                  <a:latin typeface="Poppins Light"/>
                </a:rPr>
                <a:t>triển</a:t>
              </a:r>
              <a:r>
                <a:rPr lang="en-US" sz="2600" dirty="0">
                  <a:solidFill>
                    <a:srgbClr val="2B2B2B"/>
                  </a:solidFill>
                  <a:latin typeface="Poppins Light"/>
                </a:rPr>
                <a:t> với &gt; 28 </a:t>
              </a:r>
              <a:r>
                <a:rPr lang="en-US" sz="2600" dirty="0" err="1">
                  <a:solidFill>
                    <a:srgbClr val="2B2B2B"/>
                  </a:solidFill>
                  <a:latin typeface="Poppins Light"/>
                </a:rPr>
                <a:t>triệu</a:t>
              </a:r>
              <a:r>
                <a:rPr lang="en-US" sz="2600" dirty="0">
                  <a:solidFill>
                    <a:srgbClr val="2B2B2B"/>
                  </a:solidFill>
                  <a:latin typeface="Poppins Light"/>
                </a:rPr>
                <a:t> </a:t>
              </a:r>
              <a:r>
                <a:rPr lang="en-US" sz="2600" dirty="0" err="1">
                  <a:solidFill>
                    <a:srgbClr val="2B2B2B"/>
                  </a:solidFill>
                  <a:latin typeface="Poppins Light"/>
                </a:rPr>
                <a:t>lượt</a:t>
              </a:r>
              <a:r>
                <a:rPr lang="en-US" sz="2600" dirty="0">
                  <a:solidFill>
                    <a:srgbClr val="2B2B2B"/>
                  </a:solidFill>
                  <a:latin typeface="Poppins Light"/>
                </a:rPr>
                <a:t> booking trong năm 2019</a:t>
              </a:r>
              <a:endParaRPr lang="en-US" sz="2600" u="none" dirty="0">
                <a:solidFill>
                  <a:srgbClr val="2B2B2B"/>
                </a:solidFill>
                <a:latin typeface="Poppins Light"/>
              </a:endParaRPr>
            </a:p>
          </p:txBody>
        </p:sp>
      </p:grpSp>
      <p:grpSp>
        <p:nvGrpSpPr>
          <p:cNvPr id="14" name="Group 14"/>
          <p:cNvGrpSpPr/>
          <p:nvPr/>
        </p:nvGrpSpPr>
        <p:grpSpPr>
          <a:xfrm>
            <a:off x="11452575" y="6515180"/>
            <a:ext cx="5203248" cy="1679532"/>
            <a:chOff x="0" y="-66675"/>
            <a:chExt cx="6937664" cy="2239376"/>
          </a:xfrm>
        </p:grpSpPr>
        <p:sp>
          <p:nvSpPr>
            <p:cNvPr id="15" name="TextBox 15"/>
            <p:cNvSpPr txBox="1"/>
            <p:nvPr/>
          </p:nvSpPr>
          <p:spPr>
            <a:xfrm>
              <a:off x="0" y="-66675"/>
              <a:ext cx="4967792" cy="769441"/>
            </a:xfrm>
            <a:prstGeom prst="rect">
              <a:avLst/>
            </a:prstGeom>
          </p:spPr>
          <p:txBody>
            <a:bodyPr lIns="0" tIns="0" rIns="0" bIns="0" rtlCol="0" anchor="t">
              <a:spAutoFit/>
            </a:bodyPr>
            <a:lstStyle/>
            <a:p>
              <a:pPr marL="0" lvl="0" indent="0" algn="l">
                <a:lnSpc>
                  <a:spcPts val="4480"/>
                </a:lnSpc>
                <a:spcBef>
                  <a:spcPct val="0"/>
                </a:spcBef>
              </a:pPr>
              <a:r>
                <a:rPr lang="en-US" sz="3200" u="none" spc="-32">
                  <a:solidFill>
                    <a:srgbClr val="2B2B2B"/>
                  </a:solidFill>
                  <a:latin typeface="Poppins Bold"/>
                </a:rPr>
                <a:t>Customer</a:t>
              </a:r>
            </a:p>
          </p:txBody>
        </p:sp>
        <p:sp>
          <p:nvSpPr>
            <p:cNvPr id="16" name="TextBox 16"/>
            <p:cNvSpPr txBox="1"/>
            <p:nvPr/>
          </p:nvSpPr>
          <p:spPr>
            <a:xfrm>
              <a:off x="0" y="851313"/>
              <a:ext cx="6937664" cy="1321388"/>
            </a:xfrm>
            <a:prstGeom prst="rect">
              <a:avLst/>
            </a:prstGeom>
          </p:spPr>
          <p:txBody>
            <a:bodyPr lIns="0" tIns="0" rIns="0" bIns="0" rtlCol="0" anchor="t">
              <a:spAutoFit/>
            </a:bodyPr>
            <a:lstStyle/>
            <a:p>
              <a:pPr marL="0" lvl="1" indent="0" algn="just">
                <a:lnSpc>
                  <a:spcPts val="3978"/>
                </a:lnSpc>
                <a:spcBef>
                  <a:spcPct val="0"/>
                </a:spcBef>
              </a:pPr>
              <a:r>
                <a:rPr lang="en-US" sz="2600" u="none" dirty="0" err="1">
                  <a:solidFill>
                    <a:srgbClr val="2B2B2B"/>
                  </a:solidFill>
                  <a:latin typeface="Poppins Light"/>
                </a:rPr>
                <a:t>Khách</a:t>
              </a:r>
              <a:r>
                <a:rPr lang="en-US" sz="2600" u="none" dirty="0">
                  <a:solidFill>
                    <a:srgbClr val="2B2B2B"/>
                  </a:solidFill>
                  <a:latin typeface="Poppins Light"/>
                </a:rPr>
                <a:t> hàng </a:t>
              </a:r>
              <a:r>
                <a:rPr lang="en-US" sz="2600" u="none" dirty="0" err="1">
                  <a:solidFill>
                    <a:srgbClr val="2B2B2B"/>
                  </a:solidFill>
                  <a:latin typeface="Poppins Light"/>
                </a:rPr>
                <a:t>chủ</a:t>
              </a:r>
              <a:r>
                <a:rPr lang="en-US" sz="2600" u="none" dirty="0">
                  <a:solidFill>
                    <a:srgbClr val="2B2B2B"/>
                  </a:solidFill>
                  <a:latin typeface="Poppins Light"/>
                </a:rPr>
                <a:t> </a:t>
              </a:r>
              <a:r>
                <a:rPr lang="en-US" sz="2600" u="none" dirty="0" err="1">
                  <a:solidFill>
                    <a:srgbClr val="2B2B2B"/>
                  </a:solidFill>
                  <a:latin typeface="Poppins Light"/>
                </a:rPr>
                <a:t>yếu</a:t>
              </a:r>
              <a:r>
                <a:rPr lang="en-US" sz="2600" u="none" dirty="0">
                  <a:solidFill>
                    <a:srgbClr val="2B2B2B"/>
                  </a:solidFill>
                  <a:latin typeface="Poppins Light"/>
                </a:rPr>
                <a:t> ở phân khúc Short và Medium </a:t>
              </a:r>
            </a:p>
          </p:txBody>
        </p:sp>
      </p:grpSp>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43781" y="6391610"/>
            <a:ext cx="620411" cy="824217"/>
          </a:xfrm>
          <a:prstGeom prst="rect">
            <a:avLst/>
          </a:prstGeom>
        </p:spPr>
      </p:pic>
      <p:pic>
        <p:nvPicPr>
          <p:cNvPr id="20" name="Picture 2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32177" y="6350280"/>
            <a:ext cx="978006" cy="906879"/>
          </a:xfrm>
          <a:prstGeom prst="rect">
            <a:avLst/>
          </a:prstGeom>
        </p:spPr>
      </p:pic>
      <p:sp>
        <p:nvSpPr>
          <p:cNvPr id="21" name="TextBox 15">
            <a:extLst>
              <a:ext uri="{FF2B5EF4-FFF2-40B4-BE49-F238E27FC236}">
                <a16:creationId xmlns:a16="http://schemas.microsoft.com/office/drawing/2014/main" id="{FC2D8E17-3273-E02A-581E-434F9A96CF52}"/>
              </a:ext>
            </a:extLst>
          </p:cNvPr>
          <p:cNvSpPr txBox="1"/>
          <p:nvPr/>
        </p:nvSpPr>
        <p:spPr>
          <a:xfrm>
            <a:off x="1191752" y="1085850"/>
            <a:ext cx="14505448" cy="919482"/>
          </a:xfrm>
          <a:prstGeom prst="rect">
            <a:avLst/>
          </a:prstGeom>
        </p:spPr>
        <p:txBody>
          <a:bodyPr wrap="square" lIns="0" tIns="0" rIns="0" bIns="0" rtlCol="0" anchor="t">
            <a:spAutoFit/>
          </a:bodyPr>
          <a:lstStyle/>
          <a:p>
            <a:pPr>
              <a:lnSpc>
                <a:spcPts val="7040"/>
              </a:lnSpc>
            </a:pPr>
            <a:r>
              <a:rPr lang="en-US" sz="6400" dirty="0">
                <a:solidFill>
                  <a:schemeClr val="accent2">
                    <a:lumMod val="60000"/>
                    <a:lumOff val="40000"/>
                  </a:schemeClr>
                </a:solidFill>
                <a:latin typeface="Poppins Bold" panose="020B0604020202020204" charset="0"/>
                <a:cs typeface="Poppins Bold" panose="020B0604020202020204" charset="0"/>
              </a:rPr>
              <a:t>Requirement 1 : Market Trend </a:t>
            </a:r>
          </a:p>
        </p:txBody>
      </p:sp>
      <p:pic>
        <p:nvPicPr>
          <p:cNvPr id="22" name="Picture 17">
            <a:extLst>
              <a:ext uri="{FF2B5EF4-FFF2-40B4-BE49-F238E27FC236}">
                <a16:creationId xmlns:a16="http://schemas.microsoft.com/office/drawing/2014/main" id="{0239E616-17B4-2F6B-E7E9-D5B7D15543F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77546" y="2676810"/>
            <a:ext cx="487269" cy="845419"/>
          </a:xfrm>
          <a:prstGeom prst="rect">
            <a:avLst/>
          </a:prstGeom>
        </p:spPr>
      </p:pic>
      <p:pic>
        <p:nvPicPr>
          <p:cNvPr id="2" name="Picture 34">
            <a:extLst>
              <a:ext uri="{FF2B5EF4-FFF2-40B4-BE49-F238E27FC236}">
                <a16:creationId xmlns:a16="http://schemas.microsoft.com/office/drawing/2014/main" id="{E3D362D3-A0EC-985F-5989-5217CA8509F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343781" y="2552352"/>
            <a:ext cx="620411" cy="94522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7280919-6AEF-EDED-303C-673C678CF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34352"/>
            <a:ext cx="9753600" cy="64983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4"/>
          <p:cNvSpPr txBox="1"/>
          <p:nvPr/>
        </p:nvSpPr>
        <p:spPr>
          <a:xfrm>
            <a:off x="838200" y="3161232"/>
            <a:ext cx="6858000" cy="3385542"/>
          </a:xfrm>
          <a:prstGeom prst="rect">
            <a:avLst/>
          </a:prstGeom>
        </p:spPr>
        <p:txBody>
          <a:bodyPr wrap="square" lIns="0" tIns="0" rIns="0" bIns="0" rtlCol="0" anchor="t">
            <a:spAutoFit/>
          </a:bodyPr>
          <a:lstStyle/>
          <a:p>
            <a:pPr>
              <a:lnSpc>
                <a:spcPts val="8800"/>
              </a:lnSpc>
            </a:pPr>
            <a:r>
              <a:rPr lang="en-US" sz="6600" dirty="0">
                <a:solidFill>
                  <a:srgbClr val="FFFFFF"/>
                </a:solidFill>
                <a:latin typeface="Poppins Bold" panose="020B0604020202020204" charset="0"/>
                <a:cs typeface="Poppins Bold" panose="020B0604020202020204" charset="0"/>
              </a:rPr>
              <a:t>Which country is this data from?</a:t>
            </a:r>
            <a:endParaRPr lang="en-US" sz="8000" dirty="0">
              <a:solidFill>
                <a:srgbClr val="FFFFFF"/>
              </a:solidFill>
              <a:latin typeface="Poppins Bold" panose="020B0604020202020204" charset="0"/>
              <a:cs typeface="Poppins Bold" panose="020B0604020202020204" charset="0"/>
            </a:endParaRPr>
          </a:p>
        </p:txBody>
      </p:sp>
      <p:sp>
        <p:nvSpPr>
          <p:cNvPr id="5" name="TextBox 4">
            <a:extLst>
              <a:ext uri="{FF2B5EF4-FFF2-40B4-BE49-F238E27FC236}">
                <a16:creationId xmlns:a16="http://schemas.microsoft.com/office/drawing/2014/main" id="{6739761C-79B2-7701-4E15-641C25F11925}"/>
              </a:ext>
            </a:extLst>
          </p:cNvPr>
          <p:cNvSpPr txBox="1"/>
          <p:nvPr/>
        </p:nvSpPr>
        <p:spPr>
          <a:xfrm>
            <a:off x="8763000" y="5143500"/>
            <a:ext cx="6477000" cy="1154162"/>
          </a:xfrm>
          <a:prstGeom prst="rect">
            <a:avLst/>
          </a:prstGeom>
        </p:spPr>
        <p:txBody>
          <a:bodyPr wrap="square" lIns="0" tIns="0" rIns="0" bIns="0" rtlCol="0" anchor="t">
            <a:spAutoFit/>
          </a:bodyPr>
          <a:lstStyle/>
          <a:p>
            <a:pPr>
              <a:lnSpc>
                <a:spcPts val="8800"/>
              </a:lnSpc>
            </a:pPr>
            <a:r>
              <a:rPr lang="en-US" sz="6600" dirty="0">
                <a:solidFill>
                  <a:schemeClr val="bg1"/>
                </a:solidFill>
                <a:latin typeface="Poppins Bold" panose="020B0604020202020204" charset="0"/>
                <a:cs typeface="Poppins Bold" panose="020B0604020202020204" charset="0"/>
              </a:rPr>
              <a:t>Japan / Korea</a:t>
            </a:r>
            <a:endParaRPr lang="en-US" sz="8000" dirty="0">
              <a:solidFill>
                <a:schemeClr val="bg1"/>
              </a:solidFill>
              <a:latin typeface="Poppins Bold" panose="020B0604020202020204" charset="0"/>
              <a:cs typeface="Poppins Bold" panose="020B0604020202020204" charset="0"/>
            </a:endParaRPr>
          </a:p>
        </p:txBody>
      </p:sp>
      <p:sp>
        <p:nvSpPr>
          <p:cNvPr id="7" name="TextBox 6">
            <a:extLst>
              <a:ext uri="{FF2B5EF4-FFF2-40B4-BE49-F238E27FC236}">
                <a16:creationId xmlns:a16="http://schemas.microsoft.com/office/drawing/2014/main" id="{00750F55-7D62-5529-BAAB-4C34250A5D05}"/>
              </a:ext>
            </a:extLst>
          </p:cNvPr>
          <p:cNvSpPr txBox="1"/>
          <p:nvPr/>
        </p:nvSpPr>
        <p:spPr>
          <a:xfrm>
            <a:off x="8521908" y="7353300"/>
            <a:ext cx="9144000" cy="1692771"/>
          </a:xfrm>
          <a:prstGeom prst="rect">
            <a:avLst/>
          </a:prstGeom>
          <a:noFill/>
        </p:spPr>
        <p:txBody>
          <a:bodyPr wrap="square">
            <a:spAutoFit/>
          </a:bodyPr>
          <a:lstStyle/>
          <a:p>
            <a:r>
              <a:rPr lang="vi-VN" sz="2600" dirty="0">
                <a:solidFill>
                  <a:srgbClr val="FFFFFF"/>
                </a:solidFill>
              </a:rPr>
              <a:t>Hàn Quốc và Nhật Bản là </a:t>
            </a:r>
            <a:r>
              <a:rPr lang="en-US" sz="2600" dirty="0">
                <a:solidFill>
                  <a:srgbClr val="FFFFFF"/>
                </a:solidFill>
              </a:rPr>
              <a:t>các </a:t>
            </a:r>
            <a:r>
              <a:rPr lang="vi-VN" sz="2600" dirty="0">
                <a:solidFill>
                  <a:srgbClr val="FFFFFF"/>
                </a:solidFill>
              </a:rPr>
              <a:t>quốc gia ở Đông Á, nơi có nghành du lịch rất phát triển với khí hậu 4 mùa</a:t>
            </a:r>
            <a:r>
              <a:rPr lang="en-US" sz="2600" dirty="0">
                <a:solidFill>
                  <a:srgbClr val="FFFFFF"/>
                </a:solidFill>
              </a:rPr>
              <a:t>.</a:t>
            </a:r>
            <a:r>
              <a:rPr lang="vi-VN" sz="2600" dirty="0">
                <a:solidFill>
                  <a:srgbClr val="FFFFFF"/>
                </a:solidFill>
              </a:rPr>
              <a:t> </a:t>
            </a:r>
            <a:r>
              <a:rPr lang="en-US" sz="2600" dirty="0">
                <a:solidFill>
                  <a:srgbClr val="FFFFFF"/>
                </a:solidFill>
              </a:rPr>
              <a:t>T</a:t>
            </a:r>
            <a:r>
              <a:rPr lang="vi-VN" sz="2600" dirty="0">
                <a:solidFill>
                  <a:srgbClr val="FFFFFF"/>
                </a:solidFill>
              </a:rPr>
              <a:t>heo khảo sát triên Travel Time</a:t>
            </a:r>
            <a:r>
              <a:rPr lang="en-US" sz="2600" dirty="0">
                <a:solidFill>
                  <a:srgbClr val="FFFFFF"/>
                </a:solidFill>
              </a:rPr>
              <a:t>,</a:t>
            </a:r>
            <a:r>
              <a:rPr lang="vi-VN" sz="2600" dirty="0">
                <a:solidFill>
                  <a:srgbClr val="FFFFFF"/>
                </a:solidFill>
              </a:rPr>
              <a:t> nơi</a:t>
            </a:r>
            <a:r>
              <a:rPr lang="en-US" sz="2600" dirty="0">
                <a:solidFill>
                  <a:srgbClr val="FFFFFF"/>
                </a:solidFill>
              </a:rPr>
              <a:t> đây</a:t>
            </a:r>
            <a:r>
              <a:rPr lang="vi-VN" sz="2600" dirty="0">
                <a:solidFill>
                  <a:srgbClr val="FFFFFF"/>
                </a:solidFill>
              </a:rPr>
              <a:t> thu hút nhiều khách du lịch vào</a:t>
            </a:r>
            <a:r>
              <a:rPr lang="en-US" sz="2600" dirty="0">
                <a:solidFill>
                  <a:srgbClr val="FFFFFF"/>
                </a:solidFill>
              </a:rPr>
              <a:t> khoảng từ</a:t>
            </a:r>
            <a:r>
              <a:rPr lang="vi-VN" sz="2600" dirty="0">
                <a:solidFill>
                  <a:srgbClr val="FFFFFF"/>
                </a:solidFill>
              </a:rPr>
              <a:t> tháng 3 đến tháng 9</a:t>
            </a:r>
            <a:endParaRPr lang="en-US" sz="26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56972" y="1095375"/>
            <a:ext cx="10276938" cy="1149350"/>
          </a:xfrm>
          <a:prstGeom prst="rect">
            <a:avLst/>
          </a:prstGeom>
        </p:spPr>
        <p:txBody>
          <a:bodyPr lIns="0" tIns="0" rIns="0" bIns="0" rtlCol="0" anchor="t">
            <a:spAutoFit/>
          </a:bodyPr>
          <a:lstStyle/>
          <a:p>
            <a:pPr>
              <a:lnSpc>
                <a:spcPts val="8800"/>
              </a:lnSpc>
            </a:pPr>
            <a:r>
              <a:rPr lang="en-US" sz="8000" dirty="0">
                <a:solidFill>
                  <a:schemeClr val="accent2">
                    <a:lumMod val="60000"/>
                    <a:lumOff val="40000"/>
                  </a:schemeClr>
                </a:solidFill>
                <a:latin typeface="Open Sauce SemiBold Bold"/>
              </a:rPr>
              <a:t>Summarize</a:t>
            </a:r>
          </a:p>
        </p:txBody>
      </p:sp>
      <p:sp>
        <p:nvSpPr>
          <p:cNvPr id="3" name="AutoShape 3"/>
          <p:cNvSpPr/>
          <p:nvPr/>
        </p:nvSpPr>
        <p:spPr>
          <a:xfrm>
            <a:off x="-1549997" y="4062214"/>
            <a:ext cx="20616745" cy="1732029"/>
          </a:xfrm>
          <a:prstGeom prst="rect">
            <a:avLst/>
          </a:prstGeom>
          <a:solidFill>
            <a:srgbClr val="000000">
              <a:alpha val="4706"/>
            </a:srgbClr>
          </a:solidFill>
        </p:spPr>
      </p:sp>
      <p:sp>
        <p:nvSpPr>
          <p:cNvPr id="4" name="AutoShape 4"/>
          <p:cNvSpPr/>
          <p:nvPr/>
        </p:nvSpPr>
        <p:spPr>
          <a:xfrm>
            <a:off x="-1950047" y="7526271"/>
            <a:ext cx="21416845" cy="1732029"/>
          </a:xfrm>
          <a:prstGeom prst="rect">
            <a:avLst/>
          </a:prstGeom>
          <a:solidFill>
            <a:srgbClr val="000000">
              <a:alpha val="4706"/>
            </a:srgbClr>
          </a:solidFill>
        </p:spPr>
        <p:txBody>
          <a:bodyPr/>
          <a:lstStyle/>
          <a:p>
            <a:endParaRPr lang="en-US"/>
          </a:p>
        </p:txBody>
      </p:sp>
      <p:sp>
        <p:nvSpPr>
          <p:cNvPr id="5" name="TextBox 5"/>
          <p:cNvSpPr txBox="1"/>
          <p:nvPr/>
        </p:nvSpPr>
        <p:spPr>
          <a:xfrm>
            <a:off x="5017017" y="3343968"/>
            <a:ext cx="3526056" cy="346249"/>
          </a:xfrm>
          <a:prstGeom prst="rect">
            <a:avLst/>
          </a:prstGeom>
        </p:spPr>
        <p:txBody>
          <a:bodyPr lIns="0" tIns="0" rIns="0" bIns="0" rtlCol="0" anchor="t">
            <a:spAutoFit/>
          </a:bodyPr>
          <a:lstStyle/>
          <a:p>
            <a:pPr>
              <a:lnSpc>
                <a:spcPts val="2729"/>
              </a:lnSpc>
            </a:pPr>
            <a:r>
              <a:rPr lang="en-US" sz="2099" dirty="0">
                <a:solidFill>
                  <a:srgbClr val="2B2B2B"/>
                </a:solidFill>
                <a:latin typeface="Poppins Bold"/>
              </a:rPr>
              <a:t>Strengths</a:t>
            </a:r>
          </a:p>
        </p:txBody>
      </p:sp>
      <p:sp>
        <p:nvSpPr>
          <p:cNvPr id="6" name="TextBox 6"/>
          <p:cNvSpPr txBox="1"/>
          <p:nvPr/>
        </p:nvSpPr>
        <p:spPr>
          <a:xfrm>
            <a:off x="5021914" y="6460821"/>
            <a:ext cx="4784771" cy="346633"/>
          </a:xfrm>
          <a:prstGeom prst="rect">
            <a:avLst/>
          </a:prstGeom>
        </p:spPr>
        <p:txBody>
          <a:bodyPr lIns="0" tIns="0" rIns="0" bIns="0" rtlCol="0" anchor="t">
            <a:spAutoFit/>
          </a:bodyPr>
          <a:lstStyle/>
          <a:p>
            <a:pPr marL="342900" indent="-342900">
              <a:lnSpc>
                <a:spcPts val="2939"/>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 Cost-</a:t>
            </a:r>
            <a:r>
              <a:rPr lang="en-US" sz="2000" dirty="0">
                <a:effectLst/>
                <a:latin typeface="Calibri" panose="020F0502020204030204" pitchFamily="34" charset="0"/>
                <a:ea typeface="Calibri" panose="020F0502020204030204" pitchFamily="34" charset="0"/>
                <a:cs typeface="Times New Roman" panose="02020603050405020304" pitchFamily="18" charset="0"/>
              </a:rPr>
              <a:t>pert-click thấp, ổn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đinh</a:t>
            </a:r>
            <a:r>
              <a:rPr lang="en-US" sz="2000" dirty="0">
                <a:effectLst/>
                <a:latin typeface="Calibri" panose="020F0502020204030204" pitchFamily="34" charset="0"/>
                <a:ea typeface="Calibri" panose="020F0502020204030204" pitchFamily="34" charset="0"/>
                <a:cs typeface="Times New Roman" panose="02020603050405020304" pitchFamily="18" charset="0"/>
              </a:rPr>
              <a:t> cả năm </a:t>
            </a:r>
          </a:p>
        </p:txBody>
      </p:sp>
      <p:sp>
        <p:nvSpPr>
          <p:cNvPr id="7" name="TextBox 7"/>
          <p:cNvSpPr txBox="1"/>
          <p:nvPr/>
        </p:nvSpPr>
        <p:spPr>
          <a:xfrm>
            <a:off x="5015001" y="4359586"/>
            <a:ext cx="4967199" cy="1961884"/>
          </a:xfrm>
          <a:prstGeom prst="rect">
            <a:avLst/>
          </a:prstGeom>
        </p:spPr>
        <p:txBody>
          <a:bodyPr wrap="square" lIns="0" tIns="0" rIns="0" bIns="0" rtlCol="0" anchor="t">
            <a:spAutoFit/>
          </a:bodyPr>
          <a:lstStyle/>
          <a:p>
            <a:pPr marL="285750" indent="-285750">
              <a:lnSpc>
                <a:spcPts val="2939"/>
              </a:lnSpc>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Tỷ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lệ</a:t>
            </a:r>
            <a:r>
              <a:rPr lang="en-US" sz="2000" dirty="0">
                <a:effectLst/>
                <a:latin typeface="Calibri" panose="020F0502020204030204" pitchFamily="34" charset="0"/>
                <a:ea typeface="Calibri" panose="020F0502020204030204" pitchFamily="34" charset="0"/>
                <a:cs typeface="Times New Roman" panose="02020603050405020304" pitchFamily="18" charset="0"/>
              </a:rPr>
              <a:t> chuyển đổi tốt</a:t>
            </a:r>
          </a:p>
          <a:p>
            <a:pPr marL="285750" indent="-28575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Cost-pert-click ổn, điều chỉnh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theo</a:t>
            </a:r>
            <a:r>
              <a:rPr lang="en-US" sz="2000" dirty="0">
                <a:effectLst/>
                <a:latin typeface="Calibri" panose="020F0502020204030204" pitchFamily="34" charset="0"/>
                <a:ea typeface="Calibri" panose="020F0502020204030204" pitchFamily="34" charset="0"/>
                <a:cs typeface="Times New Roman" panose="02020603050405020304" pitchFamily="18" charset="0"/>
              </a:rPr>
              <a:t> thời </a:t>
            </a:r>
            <a:r>
              <a:rPr lang="en-US" sz="2000" dirty="0">
                <a:latin typeface="Calibri" panose="020F0502020204030204" pitchFamily="34" charset="0"/>
                <a:ea typeface="Calibri" panose="020F0502020204030204" pitchFamily="34" charset="0"/>
                <a:cs typeface="Times New Roman" panose="02020603050405020304" pitchFamily="18" charset="0"/>
              </a:rPr>
              <a:t>điểm</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2000" dirty="0">
                <a:effectLst/>
                <a:latin typeface="Calibri" panose="020F0502020204030204" pitchFamily="34" charset="0"/>
                <a:ea typeface="Calibri" panose="020F0502020204030204" pitchFamily="34" charset="0"/>
                <a:cs typeface="Times New Roman" panose="02020603050405020304" pitchFamily="18" charset="0"/>
              </a:rPr>
              <a:t> quả về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doanh</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thu</a:t>
            </a:r>
            <a:r>
              <a:rPr lang="en-US" sz="2000" dirty="0">
                <a:effectLst/>
                <a:latin typeface="Calibri" panose="020F0502020204030204" pitchFamily="34" charset="0"/>
                <a:ea typeface="Calibri" panose="020F0502020204030204" pitchFamily="34" charset="0"/>
                <a:cs typeface="Times New Roman" panose="02020603050405020304" pitchFamily="18" charset="0"/>
              </a:rPr>
              <a:t> tốt </a:t>
            </a:r>
          </a:p>
          <a:p>
            <a:pPr marL="342900" indent="-342900">
              <a:lnSpc>
                <a:spcPts val="2939"/>
              </a:lnSpc>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ts val="2939"/>
              </a:lnSpc>
              <a:buFont typeface="Arial" panose="020B0604020202020204" pitchFamily="34" charset="0"/>
              <a:buChar char="•"/>
            </a:pPr>
            <a:endParaRPr lang="en-US" sz="2099" dirty="0">
              <a:solidFill>
                <a:srgbClr val="2B2B2B"/>
              </a:solidFill>
              <a:latin typeface="Poppins Light"/>
            </a:endParaRPr>
          </a:p>
        </p:txBody>
      </p:sp>
      <p:sp>
        <p:nvSpPr>
          <p:cNvPr id="8" name="TextBox 8"/>
          <p:cNvSpPr txBox="1"/>
          <p:nvPr/>
        </p:nvSpPr>
        <p:spPr>
          <a:xfrm>
            <a:off x="5015001" y="8012255"/>
            <a:ext cx="4772575" cy="1218090"/>
          </a:xfrm>
          <a:prstGeom prst="rect">
            <a:avLst/>
          </a:prstGeom>
        </p:spPr>
        <p:txBody>
          <a:bodyPr lIns="0" tIns="0" rIns="0" bIns="0" rtlCol="0" anchor="t">
            <a:spAutoFit/>
          </a:bodyPr>
          <a:lstStyle/>
          <a:p>
            <a:pPr marL="285750" indent="-28575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Tỷ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lệ</a:t>
            </a:r>
            <a:r>
              <a:rPr lang="en-US" sz="2000" dirty="0">
                <a:effectLst/>
                <a:latin typeface="Calibri" panose="020F0502020204030204" pitchFamily="34" charset="0"/>
                <a:ea typeface="Calibri" panose="020F0502020204030204" pitchFamily="34" charset="0"/>
                <a:cs typeface="Times New Roman" panose="02020603050405020304" pitchFamily="18" charset="0"/>
              </a:rPr>
              <a:t> chuyển đổi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cao</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lnSpc>
                <a:spcPct val="107000"/>
              </a:lnSpc>
              <a:spcAft>
                <a:spcPts val="800"/>
              </a:spcAft>
              <a:buFont typeface="Arial" panose="020B0604020202020204" pitchFamily="34" charset="0"/>
              <a:buChar char="•"/>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Khách</a:t>
            </a:r>
            <a:r>
              <a:rPr lang="en-US" sz="2000" dirty="0">
                <a:effectLst/>
                <a:latin typeface="Calibri" panose="020F0502020204030204" pitchFamily="34" charset="0"/>
                <a:ea typeface="Calibri" panose="020F0502020204030204" pitchFamily="34" charset="0"/>
                <a:cs typeface="Times New Roman" panose="02020603050405020304" pitchFamily="18" charset="0"/>
              </a:rPr>
              <a:t> hàng trải dài cả 3 phân khúc </a:t>
            </a:r>
          </a:p>
          <a:p>
            <a:pPr marL="342900" indent="-342900">
              <a:lnSpc>
                <a:spcPts val="2940"/>
              </a:lnSpc>
              <a:buFont typeface="Arial" panose="020B0604020202020204" pitchFamily="34" charset="0"/>
              <a:buChar char="•"/>
            </a:pPr>
            <a:endParaRPr lang="en-US" sz="2400" dirty="0">
              <a:solidFill>
                <a:srgbClr val="2B2B2B"/>
              </a:solidFill>
              <a:latin typeface="Poppins Light"/>
            </a:endParaRPr>
          </a:p>
        </p:txBody>
      </p:sp>
      <p:sp>
        <p:nvSpPr>
          <p:cNvPr id="9" name="TextBox 9"/>
          <p:cNvSpPr txBox="1"/>
          <p:nvPr/>
        </p:nvSpPr>
        <p:spPr>
          <a:xfrm>
            <a:off x="1551350" y="4579613"/>
            <a:ext cx="2272219" cy="346249"/>
          </a:xfrm>
          <a:prstGeom prst="rect">
            <a:avLst/>
          </a:prstGeom>
        </p:spPr>
        <p:txBody>
          <a:bodyPr lIns="0" tIns="0" rIns="0" bIns="0" rtlCol="0" anchor="t">
            <a:spAutoFit/>
          </a:bodyPr>
          <a:lstStyle/>
          <a:p>
            <a:pPr>
              <a:lnSpc>
                <a:spcPts val="2730"/>
              </a:lnSpc>
            </a:pPr>
            <a:r>
              <a:rPr lang="en-US" sz="2100">
                <a:solidFill>
                  <a:srgbClr val="2B2B2B"/>
                </a:solidFill>
                <a:latin typeface="Poppins Bold"/>
              </a:rPr>
              <a:t>Advertiser A</a:t>
            </a:r>
            <a:endParaRPr lang="en-US" sz="2099">
              <a:solidFill>
                <a:srgbClr val="2B2B2B"/>
              </a:solidFill>
              <a:latin typeface="Poppins Bold"/>
            </a:endParaRPr>
          </a:p>
        </p:txBody>
      </p:sp>
      <p:sp>
        <p:nvSpPr>
          <p:cNvPr id="10" name="TextBox 10"/>
          <p:cNvSpPr txBox="1"/>
          <p:nvPr/>
        </p:nvSpPr>
        <p:spPr>
          <a:xfrm>
            <a:off x="1551350" y="6279350"/>
            <a:ext cx="2272219" cy="346249"/>
          </a:xfrm>
          <a:prstGeom prst="rect">
            <a:avLst/>
          </a:prstGeom>
        </p:spPr>
        <p:txBody>
          <a:bodyPr lIns="0" tIns="0" rIns="0" bIns="0" rtlCol="0" anchor="t">
            <a:spAutoFit/>
          </a:bodyPr>
          <a:lstStyle/>
          <a:p>
            <a:pPr>
              <a:lnSpc>
                <a:spcPts val="2729"/>
              </a:lnSpc>
            </a:pPr>
            <a:r>
              <a:rPr lang="en-US" sz="2100">
                <a:solidFill>
                  <a:srgbClr val="2B2B2B"/>
                </a:solidFill>
                <a:latin typeface="Poppins Bold"/>
              </a:rPr>
              <a:t>Advertiser  </a:t>
            </a:r>
            <a:r>
              <a:rPr lang="en-US" sz="2099">
                <a:solidFill>
                  <a:srgbClr val="2B2B2B"/>
                </a:solidFill>
                <a:latin typeface="Poppins Bold"/>
              </a:rPr>
              <a:t>B</a:t>
            </a:r>
          </a:p>
        </p:txBody>
      </p:sp>
      <p:sp>
        <p:nvSpPr>
          <p:cNvPr id="11" name="TextBox 11"/>
          <p:cNvSpPr txBox="1"/>
          <p:nvPr/>
        </p:nvSpPr>
        <p:spPr>
          <a:xfrm>
            <a:off x="1551350" y="8103365"/>
            <a:ext cx="2272219" cy="346249"/>
          </a:xfrm>
          <a:prstGeom prst="rect">
            <a:avLst/>
          </a:prstGeom>
        </p:spPr>
        <p:txBody>
          <a:bodyPr lIns="0" tIns="0" rIns="0" bIns="0" rtlCol="0" anchor="t">
            <a:spAutoFit/>
          </a:bodyPr>
          <a:lstStyle/>
          <a:p>
            <a:pPr>
              <a:lnSpc>
                <a:spcPts val="2729"/>
              </a:lnSpc>
            </a:pPr>
            <a:r>
              <a:rPr lang="en-US" sz="2100">
                <a:solidFill>
                  <a:srgbClr val="2B2B2B"/>
                </a:solidFill>
                <a:latin typeface="Poppins Bold"/>
              </a:rPr>
              <a:t>Advertiser </a:t>
            </a:r>
            <a:r>
              <a:rPr lang="en-US" sz="2099">
                <a:solidFill>
                  <a:srgbClr val="2B2B2B"/>
                </a:solidFill>
                <a:latin typeface="Poppins Bold"/>
              </a:rPr>
              <a:t>C</a:t>
            </a:r>
          </a:p>
        </p:txBody>
      </p:sp>
      <p:sp>
        <p:nvSpPr>
          <p:cNvPr id="12" name="TextBox 12"/>
          <p:cNvSpPr txBox="1"/>
          <p:nvPr/>
        </p:nvSpPr>
        <p:spPr>
          <a:xfrm>
            <a:off x="11715886" y="5855036"/>
            <a:ext cx="6191114" cy="1610441"/>
          </a:xfrm>
          <a:prstGeom prst="rect">
            <a:avLst/>
          </a:prstGeom>
        </p:spPr>
        <p:txBody>
          <a:bodyPr wrap="square" lIns="0" tIns="0" rIns="0" bIns="0" rtlCol="0" anchor="t">
            <a:spAutoFit/>
          </a:bodyPr>
          <a:lstStyle/>
          <a:p>
            <a:pPr marL="285750" indent="-28575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Tỷ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lệ</a:t>
            </a:r>
            <a:r>
              <a:rPr lang="en-US" sz="2000" dirty="0">
                <a:effectLst/>
                <a:latin typeface="Calibri" panose="020F0502020204030204" pitchFamily="34" charset="0"/>
                <a:ea typeface="Calibri" panose="020F0502020204030204" pitchFamily="34" charset="0"/>
                <a:cs typeface="Times New Roman" panose="02020603050405020304" pitchFamily="18" charset="0"/>
              </a:rPr>
              <a:t> chuyển đổi thấp</a:t>
            </a:r>
          </a:p>
          <a:p>
            <a:pPr marL="285750" indent="-28575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ROA thấp </a:t>
            </a:r>
          </a:p>
          <a:p>
            <a:pPr marL="285750" indent="-28575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Phân khúc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khách</a:t>
            </a:r>
            <a:r>
              <a:rPr lang="en-US" sz="2000" dirty="0">
                <a:effectLst/>
                <a:latin typeface="Calibri" panose="020F0502020204030204" pitchFamily="34" charset="0"/>
                <a:ea typeface="Calibri" panose="020F0502020204030204" pitchFamily="34" charset="0"/>
                <a:cs typeface="Times New Roman" panose="02020603050405020304" pitchFamily="18" charset="0"/>
              </a:rPr>
              <a:t> hàng “Long” ít </a:t>
            </a:r>
          </a:p>
          <a:p>
            <a:pPr marL="285750" indent="-285750">
              <a:lnSpc>
                <a:spcPct val="107000"/>
              </a:lnSpc>
              <a:spcAft>
                <a:spcPts val="800"/>
              </a:spcAft>
              <a:buFont typeface="Arial" panose="020B0604020202020204" pitchFamily="34" charset="0"/>
              <a:buChar char="•"/>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Lượt</a:t>
            </a:r>
            <a:r>
              <a:rPr lang="en-US" sz="2000" dirty="0">
                <a:effectLst/>
                <a:latin typeface="Calibri" panose="020F0502020204030204" pitchFamily="34" charset="0"/>
                <a:ea typeface="Calibri" panose="020F0502020204030204" pitchFamily="34" charset="0"/>
                <a:cs typeface="Times New Roman" panose="02020603050405020304" pitchFamily="18" charset="0"/>
              </a:rPr>
              <a:t> Booking thấp</a:t>
            </a:r>
          </a:p>
        </p:txBody>
      </p:sp>
      <p:sp>
        <p:nvSpPr>
          <p:cNvPr id="13" name="TextBox 13"/>
          <p:cNvSpPr txBox="1"/>
          <p:nvPr/>
        </p:nvSpPr>
        <p:spPr>
          <a:xfrm>
            <a:off x="11715886" y="4601163"/>
            <a:ext cx="3254030" cy="1115498"/>
          </a:xfrm>
          <a:prstGeom prst="rect">
            <a:avLst/>
          </a:prstGeom>
        </p:spPr>
        <p:txBody>
          <a:bodyPr wrap="square" lIns="0" tIns="0" rIns="0" bIns="0" rtlCol="0" anchor="t">
            <a:spAutoFit/>
          </a:bodyPr>
          <a:lstStyle/>
          <a:p>
            <a:pPr marL="285750" indent="-28575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Phân khúc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khách</a:t>
            </a:r>
            <a:r>
              <a:rPr lang="en-US" sz="2000" dirty="0">
                <a:effectLst/>
                <a:latin typeface="Calibri" panose="020F0502020204030204" pitchFamily="34" charset="0"/>
                <a:ea typeface="Calibri" panose="020F0502020204030204" pitchFamily="34" charset="0"/>
                <a:cs typeface="Times New Roman" panose="02020603050405020304" pitchFamily="18" charset="0"/>
              </a:rPr>
              <a:t> hàng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yếu</a:t>
            </a:r>
            <a:r>
              <a:rPr lang="en-US" sz="2000" dirty="0">
                <a:effectLst/>
                <a:latin typeface="Calibri" panose="020F0502020204030204" pitchFamily="34" charset="0"/>
                <a:ea typeface="Calibri" panose="020F0502020204030204" pitchFamily="34" charset="0"/>
                <a:cs typeface="Times New Roman" panose="02020603050405020304" pitchFamily="18" charset="0"/>
              </a:rPr>
              <a:t> là “Short” và “Medium” </a:t>
            </a:r>
          </a:p>
          <a:p>
            <a:pPr marL="342900" indent="-342900">
              <a:lnSpc>
                <a:spcPts val="2939"/>
              </a:lnSpc>
              <a:buFont typeface="Arial" panose="020B0604020202020204" pitchFamily="34" charset="0"/>
              <a:buChar char="•"/>
            </a:pPr>
            <a:endParaRPr lang="en-US" sz="2099" dirty="0">
              <a:solidFill>
                <a:srgbClr val="2B2B2B"/>
              </a:solidFill>
              <a:latin typeface="Poppins Light"/>
            </a:endParaRPr>
          </a:p>
        </p:txBody>
      </p:sp>
      <p:sp>
        <p:nvSpPr>
          <p:cNvPr id="14" name="TextBox 14"/>
          <p:cNvSpPr txBox="1"/>
          <p:nvPr/>
        </p:nvSpPr>
        <p:spPr>
          <a:xfrm>
            <a:off x="11742119" y="7803021"/>
            <a:ext cx="3254030" cy="1178528"/>
          </a:xfrm>
          <a:prstGeom prst="rect">
            <a:avLst/>
          </a:prstGeom>
        </p:spPr>
        <p:txBody>
          <a:bodyPr wrap="square" lIns="0" tIns="0" rIns="0" bIns="0" rtlCol="0" anchor="t">
            <a:spAutoFit/>
          </a:bodyPr>
          <a:lstStyle/>
          <a:p>
            <a:pPr marL="285750" indent="-285750">
              <a:lnSpc>
                <a:spcPct val="107000"/>
              </a:lnSpc>
              <a:spcAft>
                <a:spcPts val="80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Cost-per-click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cao</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2000" dirty="0" err="1">
                <a:latin typeface="Calibri" panose="020F0502020204030204" pitchFamily="34" charset="0"/>
                <a:ea typeface="Calibri" panose="020F0502020204030204" pitchFamily="34" charset="0"/>
                <a:cs typeface="Times New Roman" panose="02020603050405020304" pitchFamily="18" charset="0"/>
              </a:rPr>
              <a:t>Hiệu</a:t>
            </a:r>
            <a:r>
              <a:rPr lang="en-US" sz="2000" dirty="0">
                <a:latin typeface="Calibri" panose="020F0502020204030204" pitchFamily="34" charset="0"/>
                <a:ea typeface="Calibri" panose="020F0502020204030204" pitchFamily="34" charset="0"/>
                <a:cs typeface="Times New Roman" panose="02020603050405020304" pitchFamily="18" charset="0"/>
              </a:rPr>
              <a:t> quả về </a:t>
            </a:r>
            <a:r>
              <a:rPr lang="en-US" sz="2000" dirty="0" err="1">
                <a:latin typeface="Calibri" panose="020F0502020204030204" pitchFamily="34" charset="0"/>
                <a:ea typeface="Calibri" panose="020F0502020204030204" pitchFamily="34" charset="0"/>
                <a:cs typeface="Times New Roman" panose="02020603050405020304" pitchFamily="18" charset="0"/>
              </a:rPr>
              <a:t>doanh</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err="1">
                <a:latin typeface="Calibri" panose="020F0502020204030204" pitchFamily="34" charset="0"/>
                <a:ea typeface="Calibri" panose="020F0502020204030204" pitchFamily="34" charset="0"/>
                <a:cs typeface="Times New Roman" panose="02020603050405020304" pitchFamily="18" charset="0"/>
              </a:rPr>
              <a:t>thu</a:t>
            </a:r>
            <a:r>
              <a:rPr lang="en-US" sz="2000" dirty="0">
                <a:latin typeface="Calibri" panose="020F0502020204030204" pitchFamily="34" charset="0"/>
                <a:ea typeface="Calibri" panose="020F0502020204030204" pitchFamily="34" charset="0"/>
                <a:cs typeface="Times New Roman" panose="02020603050405020304" pitchFamily="18" charset="0"/>
              </a:rPr>
              <a:t> thấp</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lnSpc>
                <a:spcPct val="107000"/>
              </a:lnSpc>
              <a:spcAft>
                <a:spcPts val="800"/>
              </a:spcAft>
              <a:buFont typeface="Arial" panose="020B0604020202020204" pitchFamily="34" charset="0"/>
              <a:buChar char="•"/>
            </a:pPr>
            <a:r>
              <a:rPr lang="en-US" sz="2000" dirty="0" err="1">
                <a:latin typeface="Calibri" panose="020F0502020204030204" pitchFamily="34" charset="0"/>
                <a:ea typeface="Calibri" panose="020F0502020204030204" pitchFamily="34" charset="0"/>
                <a:cs typeface="Times New Roman" panose="02020603050405020304" pitchFamily="18" charset="0"/>
              </a:rPr>
              <a:t>Lượt</a:t>
            </a:r>
            <a:r>
              <a:rPr lang="en-US" sz="2000" dirty="0">
                <a:latin typeface="Calibri" panose="020F0502020204030204" pitchFamily="34" charset="0"/>
                <a:ea typeface="Calibri" panose="020F0502020204030204" pitchFamily="34" charset="0"/>
                <a:cs typeface="Times New Roman" panose="02020603050405020304" pitchFamily="18" charset="0"/>
              </a:rPr>
              <a:t> Booking thấp</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5"/>
          <p:cNvSpPr txBox="1"/>
          <p:nvPr/>
        </p:nvSpPr>
        <p:spPr>
          <a:xfrm>
            <a:off x="13053801" y="3475815"/>
            <a:ext cx="2272219" cy="346249"/>
          </a:xfrm>
          <a:prstGeom prst="rect">
            <a:avLst/>
          </a:prstGeom>
        </p:spPr>
        <p:txBody>
          <a:bodyPr lIns="0" tIns="0" rIns="0" bIns="0" rtlCol="0" anchor="t">
            <a:spAutoFit/>
          </a:bodyPr>
          <a:lstStyle/>
          <a:p>
            <a:pPr>
              <a:lnSpc>
                <a:spcPts val="2729"/>
              </a:lnSpc>
            </a:pPr>
            <a:r>
              <a:rPr lang="en-US" sz="2099" dirty="0">
                <a:solidFill>
                  <a:srgbClr val="2B2B2B"/>
                </a:solidFill>
                <a:latin typeface="Poppins Bold"/>
              </a:rPr>
              <a:t>Weaknesses</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4.png"/></Relationships>
</file>

<file path=ppt/webextensions/webextension1.xml><?xml version="1.0" encoding="utf-8"?>
<we:webextension xmlns:we="http://schemas.microsoft.com/office/webextensions/webextension/2010/11" id="{F9F04581-7BBB-4114-8D45-53ECA46612CD}">
  <we:reference id="wa200003233" version="2.0.0.3" store="en-US" storeType="OMEX"/>
  <we:alternateReferences>
    <we:reference id="wa200003233" version="2.0.0.3" store="wa200003233" storeType="OMEX"/>
  </we:alternateReferences>
  <we:properties>
    <we:property name="reportUrl" value="&quot;/groups/me/reports/ee266311-a5b3-41c5-8241-dc973c0d4302/ReportSection290a670614decc729f51&quot;"/>
    <we:property name="reportName" value="&quot;BI_Case study_Projectpbix_TeamC&quot;"/>
    <we:property name="reportState" value="&quot;CONNECTED&quot;"/>
    <we:property name="embedUrl" value="&quot;/reportEmbed?reportId=ee266311-a5b3-41c5-8241-dc973c0d4302&amp;config=eyJjbHVzdGVyVXJsIjoiaHR0cHM6Ly9XQUJJLVNPVVRILUVBU1QtQVNJQS1yZWRpcmVjdC5hbmFseXNpcy53aW5kb3dzLm5ldCIsImVtYmVkRmVhdHVyZXMiOnsibW9kZXJuRW1iZWQiOnRydWUsInVzYWdlTWV0cmljc1ZOZXh0Ijp0cnVlLCJza2lwUXVlcnlEYXRhU2FhU0VtYmVkIjp0cnVlLCJza2lwUXVlcnlEYXRhUGFhU0VtYmVkIjp0cnVlLCJza2lwUXVlcnlEYXRhRXhwb3J0VG8iOnRydWV9fQ%3D%3D&amp;disableSensitivityBanner=true&quot;"/>
    <we:property name="pageName" value="&quot;ReportSection290a670614decc729f51&quot;"/>
    <we:property name="pageDisplayName" value="&quot;Page 2&quot;"/>
    <we:property name="datasetId" value="&quot;76eff117-996e-4c0a-85f2-325c03079522&quot;"/>
    <we:property name="backgroundColor" value="&quot;rgb(255,255,255)&quot;"/>
    <we:property name="bookmark" value="&quot;H4sIAAAAAAAAA+1Z32/bNhD+Vwq99EUZSJGUqLwlboMB67YgDbqHISgo8mirkSVDotN6Qf73HinFrR2nzrwAtYcEQSL+0PG7492nj9JtZMpuVqnFH2oK0XF02jTXU9Vev6JRHNWrfVmiCMmJsYIYnRsKQiqc1cxc2dRddHwbOdWOwX0ou7mqvEHs/PsqjlRVnauxb1lVdRBHM2i7plZV+Q/0k3HItXO4iyP4MquaVnmT751y4M3e4HRsIxT6C8MVlXblDbwH7freC5g1rRvaSU5UmpGUcgNaZ0luhfel60cDzO3z/aIB2KipnSprBOD7dMGJ4JaoJOeQp8wYlvn+rqzH1eDKt3svFzMfvm6i8D/GqfiEK3o7d3foKAHGCmqpNdxwaQshcr3VlgqQT+fOoeMPTFrJWQ6UFBkImytNtEh2hVeYjEPCqUkKlROZM6ECPFtWbohGsXj7ZdbiFuPG97ZGuGHjpi01rhO2soWu37nbaNRU82m4ervS/76ZtxouwIah2pVugZZOTkeRh3HeNpgsocv4bPB9k+bzqAVsmeiY3F1hz48drEoN7YqH0RQwUf3FGHBv/U3oxKxfq4Tum6OrVx/uEzGJo7O2mYbbhsrxpbACP456AAgxjv6aQAthOmaUKd0yKNOZastuvfVbWaNzLI7egXVPjl7fCFgei91FOZ4Eg+9K1zuOXqlqDsMkV07hdUJofkSTo4RdEnIcfl/j3fhzFf7EfqraEDOozZuhZiGkxhPXSVbXiaNpY7ZZeX0K7jNAfY8sgIILVY9hA7Ky1tXcwGVj1GKLYU9ES28xa1oD7eki2HxTtvekQ+O1nXiu/Pae9ASHY5++Y62Arxty6HnWugrBlilSHuVSy1QRrQ3VGexKG1mKlMgIs5RnghCekTx9nDaGB8xZGDRCGIVr55qn1KY0T3OBCwzUcmJuVK2x5Nd55WQ8bmGs7ivqmTcFs8iW7uNJ6D+b18Puk4c8FN/uB9TTw4E62g51K7vPypvGXaqiWkvGRws3WS/cn5VAPb0YYwhoplKVK6kolUnKdi0+ark10gIjOtU2VWBgu60fSwoDBhmBQyGtNCYHrnZXPJQRLlKracFYVhQ8RR25s3riaAXZQkmWSKuMNHpnW6kGmiQiEQK04DlnlJCdZZMPlrIg0aS3hry683Zqy5lICIARLMu4EUqKrRLsJ1V0gWcEdLE7CKZcgj0ErlyCfQJbxk9S4r+WKHlaPVm8gxuoHkJbjj8cusf1AWVqf0YbJOe/c2+QzEsr0Wax+h2QyOvKV986/PAAP/odz2iTXU4GFR7sRhPVuvVHx0b9NYS0f6D8X2PYK0JKlCxUUlhjEy3BZrawW5nnJeX2gC1007lzaEd45r1+wMV03wGv8/HeA17n5A2At7KQ8+L17Zf9lK/btqcXsZpzzSWTmQWSW2JF1iuofVQquqmH94kHUh9LuIdRHUu4T6iNp+mV/wzKOfdx3Dbz2S4iQVfzDpMYTA9jo17Yl1r9UWY/+l5pRdc8a6x7McFokeSJBi7yTOaMGsKL/SWH7jBe9gSgh3B8CUCf50XPZq2+L7W3OXH652NmrJYs0fibSS4oFTJ70dOHoKcv/jwEkYAojw5BHXiczyGZXw7uGw/u4XG76StnM3fdTGk4V/Wmj2OYAqo2YIbrxz6MhY/3330H/AqvXKiuPCAAAA==&quot;"/>
    <we:property name="initialStateBookmark" value="&quot;H4sIAAAAAAAAA+1Z30/bOhT+V6a87CW7smM7P3iDDnSljYEAcR+u0OTYx21GmlSJy9aL+r/v2AndWgrl9iKtvRpCkNjO8Xd8zvnyOb4PdNFOSjn7JMcQHARHdX07ls3tGxqEQdW3nZ19OD28+PD50+HpMTbXE1vUVRsc3AdWNkOw10U7laWzgI1/34SBLMtzOXR3RpYthMEEmrauZFn8A91g7LLNFOZhAN8mZd1IZ/LSSgvO7B0Ox3ucm/7BcEapbHEHl6Bs13oBk7qx/X2UERknJKZcg1JJlBnhwLddr4e5ebyb1AMb1JWVRYUAXJvKORHcEBllHLKYac0S194W1bDsXfnx7NVs4tarHUn8j+uUf8EZnZ35HB0lwFhODTWaa56aXIhMbbQlPeSjqbXo+COTJuUsA0ryBITJpCJKRNvCy3XCIeJUR7nMSJoxIT08U5S2X418dvxt0mCIMfCdrQEGbFg3hcJ5fCgbaLvI3QeDupyO/dXxUvtlPW0UXIDxXZUt7AwtHR4NAgfjvKkxWXyTdtng2kb110EDeKeDAzK/wZbnHSwLBc2Sh8EYMFHdxRAwtu4hdGLSzVVA+8PR5avrh0SMwuCkqcf+sb5UJM6wBD8MOgAIMQz+GkEDfjhmlC7sYlHGE9kU7erdh6JC51gYfARjX7x63Y3H8tTaXRTDkTf4sbCd4+iVLKfQD7LFGN5GhGbvaPQuYleEHPjft/g0/tz4P6EbKtesGVT6fV+z4FPjhfNEy/OEwbjWm6y8PQL7FaB6QOZBwYWshrAGWVGpcqrhqtZytsGwI6KFt5g1jYbmaOZtvi+aB9Kh4UokXiu/nScdwWHfl59Yy+Nr+xx6nblu/GKnMVIe5alKY0mU0lQlsC1tJDFSIiPMUJ4IQnhCsvhp2ujfKCe+UwuhJc6dKR5TE9MszgRO0FPLob6TlcKSX+WVw+GwgaF8qKhXDgpmkSns50PffjKt+uiTxzwU3u8G1KP9gTrYDHUju0+Ku9peybxcScYnCzdaLdxflUAdvWitCSgmY5nJVFKaRjHbtvio4UanBhhRsTKxBA2bbT0vKTRoZAQOeWpSrTPgcnvFQxnhIjaK5owlec5jQfTW6omjFWQLmbIoNVKnWm1tK1ZAo0hEQoASPOOMErK1bHKLJQ2kaNJZQ17dOpzKcCYiAqAFSxKuhUzFRgn2iyo6x40CutjuBVMuwO4DVy7AvoAtwxcp8T8LlDyNGs0+wh2Uj6Et+h93PeC6Rpna7dF6yfnv3Osl88JKsF6s/gQkcLryzY8G193DD05xjzbaZmdQ4sZuMJKNXX11rNVf/ZJ2L5T/6xp2ipASmeYyyo02kUrBJCY3G5nnd8rtAFuourXn0Axwz3v7iIvprgNe5eOdB7zKyWsAb2Qh68Tr8bfdlK+bwtOJWMW54ilLEwMkM8SIpFNQu6hUVF313xP3pD4WcPejOhZwX1AbL9Mr/xmUtfbzsKmnk21EgiqnLSYx6A7GWr2wK7X6XGY/+V1pSde86lp3YoLRPMoiBVxkSZoxqgnPd5cc2v342OOB7sP2xQN9nQ8967X6rtTe+sTp3o+JNiplkcLfJOWCUpEmv/X0Pujpi7N9EAmI8t0+qAOH8zUk8++N+9qNu3/drjvlrKe2nUgF57JadziGKSArDbq/fupgzB/ed+dzGI3CfXJ//oGlk7T5/Du2VN8hXSAAAA==&quot;"/>
    <we:property name="isFiltersActionButtonVisible" value="true"/>
    <we:property name="reportEmbeddedTime" value="&quot;2022-10-28T08:09:13.021Z&quot;"/>
    <we:property name="creatorTenantId" value="&quot;7bbbced8-b31a-4a36-95bb-9f06bc9d72a6&quot;"/>
    <we:property name="creatorUserId" value="&quot;100320014B60D7F8&quot;"/>
    <we:property name="creatorSessionId" value="&quot;39ae88a7-6c69-44ef-883d-a34b9511b380&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1290</TotalTime>
  <Words>800</Words>
  <Application>Microsoft Office PowerPoint</Application>
  <PresentationFormat>Custom</PresentationFormat>
  <Paragraphs>81</Paragraphs>
  <Slides>11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Poppins Light</vt:lpstr>
      <vt:lpstr>Calibri</vt:lpstr>
      <vt:lpstr>Poppins Bold Bold</vt:lpstr>
      <vt:lpstr>Poppins Bold</vt:lpstr>
      <vt:lpstr>Poppins Light Bold</vt:lpstr>
      <vt:lpstr>Open Sauce SemiBold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Smart Corporate Media and Publishing Onboarding Plan Presentation</dc:title>
  <dc:creator>Nguyen Lam</dc:creator>
  <cp:lastModifiedBy>Trang Le</cp:lastModifiedBy>
  <cp:revision>5</cp:revision>
  <dcterms:created xsi:type="dcterms:W3CDTF">2006-08-16T00:00:00Z</dcterms:created>
  <dcterms:modified xsi:type="dcterms:W3CDTF">2022-10-28T09:24:03Z</dcterms:modified>
  <dc:identifier>DAExLwbn5JA</dc:identifier>
</cp:coreProperties>
</file>